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72" r:id="rId11"/>
    <p:sldId id="266" r:id="rId12"/>
    <p:sldId id="267" r:id="rId13"/>
    <p:sldId id="273" r:id="rId14"/>
    <p:sldId id="268" r:id="rId15"/>
  </p:sldIdLst>
  <p:sldSz cx="12192000" cy="6858000"/>
  <p:notesSz cx="6858000" cy="9144000"/>
  <p:embeddedFontLst>
    <p:embeddedFont>
      <p:font typeface="等线" panose="02010600030101010101" pitchFamily="2" charset="-122"/>
      <p:regular r:id="rId16"/>
      <p:bold r:id="rId17"/>
    </p:embeddedFont>
    <p:embeddedFont>
      <p:font typeface="OPPOSans B" panose="02020500000000000000" charset="-122"/>
      <p:regular r:id="rId18"/>
    </p:embeddedFont>
    <p:embeddedFont>
      <p:font typeface="OPPOSans H" panose="02020500000000000000" charset="-122"/>
      <p:regular r:id="rId19"/>
    </p:embeddedFont>
    <p:embeddedFont>
      <p:font typeface="OPPOSans L" panose="02020500000000000000" charset="-122"/>
      <p:regular r:id="rId20"/>
    </p:embeddedFont>
    <p:embeddedFont>
      <p:font typeface="Source Han Sans" panose="02020500000000000000" charset="-128"/>
      <p:regular r:id="rId21"/>
    </p:embeddedFont>
    <p:embeddedFont>
      <p:font typeface="Yu Gothic Light" panose="020B0300000000000000" pitchFamily="34" charset="-128"/>
      <p:regular r:id="rId22"/>
    </p:embeddedFont>
    <p:embeddedFont>
      <p:font typeface="Yu Gothic UI Semibold" panose="020B0700000000000000" pitchFamily="34" charset="-128"/>
      <p:bold r:id="rId23"/>
    </p:embeddedFont>
    <p:embeddedFont>
      <p:font typeface="Poppins"/>
      <p:regular r:id="rId24"/>
    </p:embeddedFont>
    <p:embeddedFont>
      <p:font typeface="poppins-bold" panose="02020500000000000000" charset="0"/>
      <p:regular r:id="rId25"/>
    </p:embeddedFont>
    <p:embeddedFont>
      <p:font typeface="Segoe UI" panose="020B0502040204020203" pitchFamily="34" charset="0"/>
      <p:regular r:id="rId26"/>
      <p:bold r:id="rId27"/>
      <p:italic r:id="rId28"/>
      <p:boldItalic r:id="rId29"/>
    </p:embeddedFont>
    <p:embeddedFont>
      <p:font typeface="Segoe UI Light" panose="020B0502040204020203" pitchFamily="34" charset="0"/>
      <p:regular r:id="rId30"/>
      <p:italic r:id="rId31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2561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16200000">
            <a:off x="2667001" y="-2666999"/>
            <a:ext cx="6858000" cy="12192000"/>
          </a:xfrm>
          <a:custGeom>
            <a:avLst/>
            <a:gdLst>
              <a:gd name="connsiteX0" fmla="*/ 6858000 w 6858000"/>
              <a:gd name="connsiteY0" fmla="*/ 0 h 12192000"/>
              <a:gd name="connsiteX1" fmla="*/ 6858000 w 6858000"/>
              <a:gd name="connsiteY1" fmla="*/ 12192000 h 12192000"/>
              <a:gd name="connsiteX2" fmla="*/ 0 w 6858000"/>
              <a:gd name="connsiteY2" fmla="*/ 12192000 h 12192000"/>
              <a:gd name="connsiteX3" fmla="*/ 0 w 6858000"/>
              <a:gd name="connsiteY3" fmla="*/ 0 h 12192000"/>
              <a:gd name="connsiteX4" fmla="*/ 6858000 w 6858000"/>
              <a:gd name="connsiteY4" fmla="*/ 0 h 12192000"/>
              <a:gd name="connsiteX5" fmla="*/ 5399690 w 6858000"/>
              <a:gd name="connsiteY5" fmla="*/ 7672551 h 12192000"/>
              <a:gd name="connsiteX6" fmla="*/ 1458311 w 6858000"/>
              <a:gd name="connsiteY6" fmla="*/ 7672551 h 12192000"/>
              <a:gd name="connsiteX7" fmla="*/ 1458311 w 6858000"/>
              <a:gd name="connsiteY7" fmla="*/ 11518899 h 12192000"/>
              <a:gd name="connsiteX8" fmla="*/ 5399690 w 6858000"/>
              <a:gd name="connsiteY8" fmla="*/ 11518899 h 12192000"/>
              <a:gd name="connsiteX9" fmla="*/ 5399690 w 6858000"/>
              <a:gd name="connsiteY9" fmla="*/ 7672551 h 12192000"/>
            </a:gdLst>
            <a:ahLst/>
            <a:cxnLst/>
            <a:rect l="l" t="t" r="r" b="b"/>
            <a:pathLst>
              <a:path w="6858000" h="12192000">
                <a:moveTo>
                  <a:pt x="6858000" y="0"/>
                </a:moveTo>
                <a:lnTo>
                  <a:pt x="6858000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6858000" y="0"/>
                </a:lnTo>
                <a:close/>
                <a:moveTo>
                  <a:pt x="5399690" y="7672551"/>
                </a:moveTo>
                <a:lnTo>
                  <a:pt x="1458311" y="7672551"/>
                </a:lnTo>
                <a:lnTo>
                  <a:pt x="1458311" y="11518899"/>
                </a:lnTo>
                <a:lnTo>
                  <a:pt x="5399690" y="11518899"/>
                </a:lnTo>
                <a:lnTo>
                  <a:pt x="5399690" y="7672551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660400" y="3665729"/>
            <a:ext cx="4539129" cy="457200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53035" y="3665032"/>
            <a:ext cx="3953436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TW" sz="14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AI</a:t>
            </a:r>
            <a:r>
              <a:rPr kumimoji="1" lang="zh-TW" altLang="en-US" sz="14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應用於內容創作與自動化工作</a:t>
            </a:r>
            <a:endParaRPr kumimoji="1" lang="zh-CN" altLang="en-US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Segoe UI" panose="020B0502040204020203" pitchFamily="34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4750414" y="3666819"/>
            <a:ext cx="455021" cy="45502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4819415" y="3738868"/>
            <a:ext cx="317019" cy="31092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11356808" y="588392"/>
            <a:ext cx="162092" cy="125321"/>
          </a:xfrm>
          <a:custGeom>
            <a:avLst/>
            <a:gdLst>
              <a:gd name="connsiteX0" fmla="*/ 9855 w 162092"/>
              <a:gd name="connsiteY0" fmla="*/ 105905 h 125321"/>
              <a:gd name="connsiteX1" fmla="*/ 152826 w 162092"/>
              <a:gd name="connsiteY1" fmla="*/ 105905 h 125321"/>
              <a:gd name="connsiteX2" fmla="*/ 152826 w 162092"/>
              <a:gd name="connsiteY2" fmla="*/ 125321 h 125321"/>
              <a:gd name="connsiteX3" fmla="*/ 9855 w 162092"/>
              <a:gd name="connsiteY3" fmla="*/ 125321 h 125321"/>
              <a:gd name="connsiteX4" fmla="*/ 9855 w 162092"/>
              <a:gd name="connsiteY4" fmla="*/ 105905 h 125321"/>
              <a:gd name="connsiteX5" fmla="*/ 9855 w 162092"/>
              <a:gd name="connsiteY5" fmla="*/ 52952 h 125321"/>
              <a:gd name="connsiteX6" fmla="*/ 116936 w 162092"/>
              <a:gd name="connsiteY6" fmla="*/ 52952 h 125321"/>
              <a:gd name="connsiteX7" fmla="*/ 116936 w 162092"/>
              <a:gd name="connsiteY7" fmla="*/ 72368 h 125321"/>
              <a:gd name="connsiteX8" fmla="*/ 9855 w 162092"/>
              <a:gd name="connsiteY8" fmla="*/ 72368 h 125321"/>
              <a:gd name="connsiteX9" fmla="*/ 9855 w 162092"/>
              <a:gd name="connsiteY9" fmla="*/ 52952 h 125321"/>
              <a:gd name="connsiteX10" fmla="*/ 9267 w 162092"/>
              <a:gd name="connsiteY10" fmla="*/ 0 h 125321"/>
              <a:gd name="connsiteX11" fmla="*/ 152238 w 162092"/>
              <a:gd name="connsiteY11" fmla="*/ 0 h 125321"/>
              <a:gd name="connsiteX12" fmla="*/ 152238 w 162092"/>
              <a:gd name="connsiteY12" fmla="*/ 19416 h 125321"/>
              <a:gd name="connsiteX13" fmla="*/ 9267 w 162092"/>
              <a:gd name="connsiteY13" fmla="*/ 19416 h 125321"/>
              <a:gd name="connsiteX14" fmla="*/ 9267 w 162092"/>
              <a:gd name="connsiteY14" fmla="*/ 0 h 125321"/>
            </a:gdLst>
            <a:ahLst/>
            <a:cxnLst/>
            <a:rect l="l" t="t" r="r" b="b"/>
            <a:pathLst>
              <a:path w="162092" h="125321">
                <a:moveTo>
                  <a:pt x="9855" y="105905"/>
                </a:moveTo>
                <a:lnTo>
                  <a:pt x="152826" y="105905"/>
                </a:lnTo>
                <a:cubicBezTo>
                  <a:pt x="165181" y="105905"/>
                  <a:pt x="165181" y="125321"/>
                  <a:pt x="152826" y="125321"/>
                </a:cubicBezTo>
                <a:lnTo>
                  <a:pt x="9855" y="125321"/>
                </a:lnTo>
                <a:cubicBezTo>
                  <a:pt x="-2501" y="125321"/>
                  <a:pt x="-2501" y="105905"/>
                  <a:pt x="9855" y="105905"/>
                </a:cubicBezTo>
                <a:close/>
                <a:moveTo>
                  <a:pt x="9855" y="52952"/>
                </a:moveTo>
                <a:lnTo>
                  <a:pt x="116936" y="52952"/>
                </a:lnTo>
                <a:cubicBezTo>
                  <a:pt x="129292" y="52952"/>
                  <a:pt x="129292" y="72368"/>
                  <a:pt x="116936" y="72368"/>
                </a:cubicBezTo>
                <a:lnTo>
                  <a:pt x="9855" y="72368"/>
                </a:lnTo>
                <a:cubicBezTo>
                  <a:pt x="-2501" y="72368"/>
                  <a:pt x="-2501" y="52952"/>
                  <a:pt x="9855" y="52952"/>
                </a:cubicBezTo>
                <a:close/>
                <a:moveTo>
                  <a:pt x="9267" y="0"/>
                </a:moveTo>
                <a:lnTo>
                  <a:pt x="152238" y="0"/>
                </a:lnTo>
                <a:cubicBezTo>
                  <a:pt x="164593" y="0"/>
                  <a:pt x="164593" y="19416"/>
                  <a:pt x="152238" y="19416"/>
                </a:cubicBezTo>
                <a:lnTo>
                  <a:pt x="9267" y="19416"/>
                </a:lnTo>
                <a:cubicBezTo>
                  <a:pt x="-3089" y="19416"/>
                  <a:pt x="-3089" y="0"/>
                  <a:pt x="9267" y="0"/>
                </a:cubicBezTo>
                <a:close/>
              </a:path>
            </a:pathLst>
          </a:custGeom>
          <a:solidFill>
            <a:schemeClr val="bg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008051" y="586165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2048641"/>
            <a:ext cx="4359978" cy="11722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8000" dirty="0">
                <a:ln w="12700">
                  <a:noFill/>
                </a:ln>
                <a:solidFill>
                  <a:srgbClr val="FFFFFF">
                    <a:alpha val="9000"/>
                  </a:srgbClr>
                </a:solidFill>
                <a:latin typeface="OPPOSans H"/>
                <a:ea typeface="OPPOSans H"/>
                <a:cs typeface="OPPOSans H"/>
              </a:rPr>
              <a:t>2025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 rot="16200000">
            <a:off x="7272703" y="4855322"/>
            <a:ext cx="872831" cy="851786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8183735" y="4494603"/>
            <a:ext cx="280477" cy="273714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1" y="2722040"/>
            <a:ext cx="3447142" cy="7741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TW" sz="36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MAKE</a:t>
            </a:r>
            <a:r>
              <a:rPr kumimoji="1" lang="zh-TW" altLang="en-US" sz="36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與</a:t>
            </a:r>
            <a:r>
              <a:rPr kumimoji="1" lang="en-US" altLang="zh-TW" sz="36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GEMINI</a:t>
            </a:r>
            <a:endParaRPr kumimoji="1" lang="zh-CN" altLang="en-US" sz="2800" b="1" dirty="0">
              <a:latin typeface="Yu Gothic UI Semibold" panose="020B0700000000000000" pitchFamily="34" charset="-128"/>
              <a:ea typeface="Yu Gothic UI Semibold" panose="020B0700000000000000" pitchFamily="34" charset="-128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802639" y="1506330"/>
            <a:ext cx="2066926" cy="679763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IG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留言即時回覆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工具和範例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10" name="群組 9"/>
          <p:cNvGrpSpPr/>
          <p:nvPr/>
        </p:nvGrpSpPr>
        <p:grpSpPr>
          <a:xfrm>
            <a:off x="215900" y="406400"/>
            <a:ext cx="586739" cy="508000"/>
            <a:chOff x="215900" y="406400"/>
            <a:chExt cx="586739" cy="508000"/>
          </a:xfrm>
        </p:grpSpPr>
        <p:sp>
          <p:nvSpPr>
            <p:cNvPr id="11" name="标题 1"/>
            <p:cNvSpPr txBox="1"/>
            <p:nvPr/>
          </p:nvSpPr>
          <p:spPr>
            <a:xfrm>
              <a:off x="292099" y="725805"/>
              <a:ext cx="510540" cy="188595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8575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215900" y="406400"/>
              <a:ext cx="508000" cy="50800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sp>
        <p:nvSpPr>
          <p:cNvPr id="13" name="标题 1">
            <a:extLst>
              <a:ext uri="{FF2B5EF4-FFF2-40B4-BE49-F238E27FC236}">
                <a16:creationId xmlns:a16="http://schemas.microsoft.com/office/drawing/2014/main" id="{DE3CC9C4-D554-4132-B581-B895ECFD09DC}"/>
              </a:ext>
            </a:extLst>
          </p:cNvPr>
          <p:cNvSpPr txBox="1"/>
          <p:nvPr/>
        </p:nvSpPr>
        <p:spPr>
          <a:xfrm>
            <a:off x="3497565" y="811503"/>
            <a:ext cx="540001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3CB38B69-F20C-4D3A-AD65-87160FD66055}"/>
              </a:ext>
            </a:extLst>
          </p:cNvPr>
          <p:cNvSpPr txBox="1"/>
          <p:nvPr/>
        </p:nvSpPr>
        <p:spPr>
          <a:xfrm>
            <a:off x="3497563" y="811503"/>
            <a:ext cx="540000" cy="189321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3" name="标题 1">
            <a:extLst>
              <a:ext uri="{FF2B5EF4-FFF2-40B4-BE49-F238E27FC236}">
                <a16:creationId xmlns:a16="http://schemas.microsoft.com/office/drawing/2014/main" id="{2372901C-F0BF-4CDE-90A5-17B13CEA86CF}"/>
              </a:ext>
            </a:extLst>
          </p:cNvPr>
          <p:cNvSpPr txBox="1"/>
          <p:nvPr/>
        </p:nvSpPr>
        <p:spPr>
          <a:xfrm>
            <a:off x="3497563" y="811503"/>
            <a:ext cx="540001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4" name="标题 1">
            <a:extLst>
              <a:ext uri="{FF2B5EF4-FFF2-40B4-BE49-F238E27FC236}">
                <a16:creationId xmlns:a16="http://schemas.microsoft.com/office/drawing/2014/main" id="{36DC5F92-00F9-4BA1-9EF3-568F65A4BB69}"/>
              </a:ext>
            </a:extLst>
          </p:cNvPr>
          <p:cNvSpPr txBox="1"/>
          <p:nvPr/>
        </p:nvSpPr>
        <p:spPr>
          <a:xfrm>
            <a:off x="3551563" y="929614"/>
            <a:ext cx="431800" cy="28078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B"/>
              </a:rPr>
              <a:t>04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5" name="标题 1">
            <a:extLst>
              <a:ext uri="{FF2B5EF4-FFF2-40B4-BE49-F238E27FC236}">
                <a16:creationId xmlns:a16="http://schemas.microsoft.com/office/drawing/2014/main" id="{5A621245-E582-4569-A1B7-AFD00F8092BF}"/>
              </a:ext>
            </a:extLst>
          </p:cNvPr>
          <p:cNvSpPr txBox="1"/>
          <p:nvPr/>
        </p:nvSpPr>
        <p:spPr>
          <a:xfrm>
            <a:off x="4482095" y="1371080"/>
            <a:ext cx="6907266" cy="7793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Comment ID: Comment ID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Message: </a:t>
            </a:r>
            <a:r>
              <a:rPr lang="en-US" altLang="zh-TW" sz="2000" dirty="0" err="1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Data.candidates</a:t>
            </a:r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[].</a:t>
            </a:r>
            <a:r>
              <a:rPr lang="en-US" altLang="zh-TW" sz="2000" dirty="0" err="1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content.parts</a:t>
            </a:r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[].text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36" name="标题 1">
            <a:extLst>
              <a:ext uri="{FF2B5EF4-FFF2-40B4-BE49-F238E27FC236}">
                <a16:creationId xmlns:a16="http://schemas.microsoft.com/office/drawing/2014/main" id="{B8AE5BF3-CAB7-4728-B1FE-4CF7A1F5C5AA}"/>
              </a:ext>
            </a:extLst>
          </p:cNvPr>
          <p:cNvSpPr txBox="1"/>
          <p:nvPr/>
        </p:nvSpPr>
        <p:spPr>
          <a:xfrm>
            <a:off x="4212093" y="725805"/>
            <a:ext cx="5178650" cy="664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lang="zh-TW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建立回覆：</a:t>
            </a:r>
            <a:r>
              <a:rPr lang="en-US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Instagram - Create a Reply</a:t>
            </a:r>
            <a:r>
              <a:rPr lang="en-US" altLang="zh-TW" sz="2000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 </a:t>
            </a:r>
            <a:endParaRPr lang="zh-TW" altLang="zh-TW" sz="2000" dirty="0">
              <a:latin typeface="Yu Gothic UI Semibold" panose="020B0700000000000000" pitchFamily="34" charset="-128"/>
              <a:ea typeface="Yu Gothic UI Semibold" panose="020B07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37" name="标题 1">
            <a:extLst>
              <a:ext uri="{FF2B5EF4-FFF2-40B4-BE49-F238E27FC236}">
                <a16:creationId xmlns:a16="http://schemas.microsoft.com/office/drawing/2014/main" id="{FB6F3675-9E5C-4BCF-BE5F-23FED1C87CB2}"/>
              </a:ext>
            </a:extLst>
          </p:cNvPr>
          <p:cNvSpPr txBox="1"/>
          <p:nvPr/>
        </p:nvSpPr>
        <p:spPr>
          <a:xfrm>
            <a:off x="3510094" y="2164719"/>
            <a:ext cx="540000" cy="17709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8" name="标题 1">
            <a:extLst>
              <a:ext uri="{FF2B5EF4-FFF2-40B4-BE49-F238E27FC236}">
                <a16:creationId xmlns:a16="http://schemas.microsoft.com/office/drawing/2014/main" id="{405EFFC6-747E-47DE-8F56-EC4E7DA29F59}"/>
              </a:ext>
            </a:extLst>
          </p:cNvPr>
          <p:cNvSpPr txBox="1"/>
          <p:nvPr/>
        </p:nvSpPr>
        <p:spPr>
          <a:xfrm>
            <a:off x="3510094" y="2164719"/>
            <a:ext cx="540001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9" name="标题 1">
            <a:extLst>
              <a:ext uri="{FF2B5EF4-FFF2-40B4-BE49-F238E27FC236}">
                <a16:creationId xmlns:a16="http://schemas.microsoft.com/office/drawing/2014/main" id="{DBA754AF-43A3-4FEA-AE41-BD2BA48505E3}"/>
              </a:ext>
            </a:extLst>
          </p:cNvPr>
          <p:cNvSpPr txBox="1"/>
          <p:nvPr/>
        </p:nvSpPr>
        <p:spPr>
          <a:xfrm>
            <a:off x="3564094" y="2282830"/>
            <a:ext cx="431800" cy="28078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B"/>
              </a:rPr>
              <a:t>05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0" name="标题 1">
            <a:extLst>
              <a:ext uri="{FF2B5EF4-FFF2-40B4-BE49-F238E27FC236}">
                <a16:creationId xmlns:a16="http://schemas.microsoft.com/office/drawing/2014/main" id="{27E699AB-70F4-402B-A2D9-02094A590058}"/>
              </a:ext>
            </a:extLst>
          </p:cNvPr>
          <p:cNvSpPr txBox="1"/>
          <p:nvPr/>
        </p:nvSpPr>
        <p:spPr>
          <a:xfrm>
            <a:off x="4494625" y="2724295"/>
            <a:ext cx="7537717" cy="10149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1. </a:t>
            </a:r>
            <a:r>
              <a:rPr lang="zh-TW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排除自己發出的留言</a:t>
            </a:r>
            <a:endParaRPr lang="en-US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r>
              <a:rPr lang="en-US" altLang="zh-TW" sz="2000" dirty="0" err="1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From.username</a:t>
            </a:r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Not equal to User Name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2. </a:t>
            </a:r>
            <a:r>
              <a:rPr lang="zh-TW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確認</a:t>
            </a:r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API </a:t>
            </a:r>
            <a:r>
              <a:rPr lang="zh-TW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回應成功</a:t>
            </a:r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</a:t>
            </a:r>
          </a:p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Status Code == 200 and </a:t>
            </a:r>
            <a:r>
              <a:rPr lang="en-US" altLang="zh-TW" sz="2000" dirty="0" err="1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Data.candidates</a:t>
            </a:r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[].</a:t>
            </a:r>
            <a:r>
              <a:rPr lang="en-US" altLang="zh-TW" sz="2000" dirty="0" err="1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content.parts</a:t>
            </a:r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[].text Exists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41" name="标题 1">
            <a:extLst>
              <a:ext uri="{FF2B5EF4-FFF2-40B4-BE49-F238E27FC236}">
                <a16:creationId xmlns:a16="http://schemas.microsoft.com/office/drawing/2014/main" id="{053BDD07-CE34-48DF-AFEF-DB457C2AD731}"/>
              </a:ext>
            </a:extLst>
          </p:cNvPr>
          <p:cNvSpPr txBox="1"/>
          <p:nvPr/>
        </p:nvSpPr>
        <p:spPr>
          <a:xfrm>
            <a:off x="4224624" y="2079021"/>
            <a:ext cx="4320000" cy="664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lang="zh-TW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過濾條件</a:t>
            </a:r>
            <a:r>
              <a:rPr lang="en-US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 (Filters)</a:t>
            </a:r>
            <a:r>
              <a:rPr lang="zh-TW" altLang="zh-TW" sz="2000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FF62B60C-9320-47C2-BC45-73F68E2C037A}"/>
              </a:ext>
            </a:extLst>
          </p:cNvPr>
          <p:cNvSpPr/>
          <p:nvPr/>
        </p:nvSpPr>
        <p:spPr>
          <a:xfrm>
            <a:off x="1909786" y="5858804"/>
            <a:ext cx="38591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使用</a:t>
            </a:r>
            <a:r>
              <a:rPr lang="en-US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Sleep </a:t>
            </a:r>
            <a:r>
              <a:rPr lang="zh-TW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模組</a:t>
            </a:r>
            <a:r>
              <a:rPr lang="en-US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(</a:t>
            </a:r>
            <a:r>
              <a:rPr lang="zh-TW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延遲</a:t>
            </a:r>
            <a:r>
              <a:rPr lang="en-US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60 </a:t>
            </a:r>
            <a:r>
              <a:rPr lang="zh-TW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秒</a:t>
            </a:r>
            <a:r>
              <a:rPr lang="en-US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)</a:t>
            </a:r>
            <a:endParaRPr lang="zh-TW" altLang="zh-TW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r>
              <a:rPr lang="zh-TW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設定錯誤處理邏輯</a:t>
            </a:r>
          </a:p>
        </p:txBody>
      </p:sp>
      <p:sp>
        <p:nvSpPr>
          <p:cNvPr id="43" name="标题 1">
            <a:extLst>
              <a:ext uri="{FF2B5EF4-FFF2-40B4-BE49-F238E27FC236}">
                <a16:creationId xmlns:a16="http://schemas.microsoft.com/office/drawing/2014/main" id="{39622D27-06AD-4879-BF15-10CD90E57282}"/>
              </a:ext>
            </a:extLst>
          </p:cNvPr>
          <p:cNvSpPr txBox="1"/>
          <p:nvPr/>
        </p:nvSpPr>
        <p:spPr>
          <a:xfrm>
            <a:off x="997810" y="3964013"/>
            <a:ext cx="698205" cy="69820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4" name="标题 1">
            <a:extLst>
              <a:ext uri="{FF2B5EF4-FFF2-40B4-BE49-F238E27FC236}">
                <a16:creationId xmlns:a16="http://schemas.microsoft.com/office/drawing/2014/main" id="{8CEFF4D5-EC30-402C-871A-C1BD4249D476}"/>
              </a:ext>
            </a:extLst>
          </p:cNvPr>
          <p:cNvSpPr txBox="1"/>
          <p:nvPr/>
        </p:nvSpPr>
        <p:spPr>
          <a:xfrm>
            <a:off x="1025914" y="5675384"/>
            <a:ext cx="698205" cy="69820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5" name="标题 1">
            <a:extLst>
              <a:ext uri="{FF2B5EF4-FFF2-40B4-BE49-F238E27FC236}">
                <a16:creationId xmlns:a16="http://schemas.microsoft.com/office/drawing/2014/main" id="{4EAB09E6-C30E-450A-90E4-7A469B2300E9}"/>
              </a:ext>
            </a:extLst>
          </p:cNvPr>
          <p:cNvSpPr txBox="1"/>
          <p:nvPr/>
        </p:nvSpPr>
        <p:spPr>
          <a:xfrm rot="15423186">
            <a:off x="887090" y="3853293"/>
            <a:ext cx="919645" cy="919645"/>
          </a:xfrm>
          <a:prstGeom prst="arc">
            <a:avLst>
              <a:gd name="adj1" fmla="val 11519722"/>
              <a:gd name="adj2" fmla="val 1230871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6" name="标题 1">
            <a:extLst>
              <a:ext uri="{FF2B5EF4-FFF2-40B4-BE49-F238E27FC236}">
                <a16:creationId xmlns:a16="http://schemas.microsoft.com/office/drawing/2014/main" id="{53AFCB2D-9050-4870-A6A2-34F9E17DA743}"/>
              </a:ext>
            </a:extLst>
          </p:cNvPr>
          <p:cNvSpPr txBox="1"/>
          <p:nvPr/>
        </p:nvSpPr>
        <p:spPr>
          <a:xfrm rot="8902308">
            <a:off x="903796" y="5547146"/>
            <a:ext cx="957213" cy="957213"/>
          </a:xfrm>
          <a:prstGeom prst="arc">
            <a:avLst>
              <a:gd name="adj1" fmla="val 11519722"/>
              <a:gd name="adj2" fmla="val 9289648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7" name="标题 1">
            <a:extLst>
              <a:ext uri="{FF2B5EF4-FFF2-40B4-BE49-F238E27FC236}">
                <a16:creationId xmlns:a16="http://schemas.microsoft.com/office/drawing/2014/main" id="{FA70B94A-0A64-43B5-8C0A-A23EA1663828}"/>
              </a:ext>
            </a:extLst>
          </p:cNvPr>
          <p:cNvSpPr txBox="1"/>
          <p:nvPr/>
        </p:nvSpPr>
        <p:spPr>
          <a:xfrm>
            <a:off x="1306001" y="5438843"/>
            <a:ext cx="152802" cy="1528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8" name="标题 1">
            <a:extLst>
              <a:ext uri="{FF2B5EF4-FFF2-40B4-BE49-F238E27FC236}">
                <a16:creationId xmlns:a16="http://schemas.microsoft.com/office/drawing/2014/main" id="{408D850C-7B56-4A46-80B5-632C10AE7CCE}"/>
              </a:ext>
            </a:extLst>
          </p:cNvPr>
          <p:cNvSpPr txBox="1"/>
          <p:nvPr/>
        </p:nvSpPr>
        <p:spPr>
          <a:xfrm>
            <a:off x="1151650" y="4142166"/>
            <a:ext cx="390525" cy="34189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9" name="标题 1">
            <a:extLst>
              <a:ext uri="{FF2B5EF4-FFF2-40B4-BE49-F238E27FC236}">
                <a16:creationId xmlns:a16="http://schemas.microsoft.com/office/drawing/2014/main" id="{66477758-6CF1-41FB-BEE7-00F2FD0E05E0}"/>
              </a:ext>
            </a:extLst>
          </p:cNvPr>
          <p:cNvSpPr txBox="1"/>
          <p:nvPr/>
        </p:nvSpPr>
        <p:spPr>
          <a:xfrm>
            <a:off x="1192390" y="5835524"/>
            <a:ext cx="390525" cy="37792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0" name="标题 1">
            <a:extLst>
              <a:ext uri="{FF2B5EF4-FFF2-40B4-BE49-F238E27FC236}">
                <a16:creationId xmlns:a16="http://schemas.microsoft.com/office/drawing/2014/main" id="{4D87ED2A-E077-49C7-BB03-EFBCA27227F9}"/>
              </a:ext>
            </a:extLst>
          </p:cNvPr>
          <p:cNvSpPr txBox="1"/>
          <p:nvPr/>
        </p:nvSpPr>
        <p:spPr>
          <a:xfrm>
            <a:off x="1311883" y="4687569"/>
            <a:ext cx="152802" cy="1528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68502DA1-873A-4948-A433-4507F029416E}"/>
              </a:ext>
            </a:extLst>
          </p:cNvPr>
          <p:cNvSpPr/>
          <p:nvPr/>
        </p:nvSpPr>
        <p:spPr>
          <a:xfrm>
            <a:off x="1898068" y="406931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zh-TW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監控媒體留言</a:t>
            </a:r>
            <a:endParaRPr lang="zh-TW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051B1D0-A2C8-41DD-95B5-462AF8852A3E}"/>
              </a:ext>
            </a:extLst>
          </p:cNvPr>
          <p:cNvSpPr/>
          <p:nvPr/>
        </p:nvSpPr>
        <p:spPr>
          <a:xfrm>
            <a:off x="1908918" y="5438843"/>
            <a:ext cx="2379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Gemini </a:t>
            </a:r>
            <a:r>
              <a:rPr lang="zh-TW" altLang="zh-TW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頻率限制解法</a:t>
            </a:r>
            <a:endParaRPr lang="zh-TW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67CD720-C45D-4FC7-85B8-ABB12FE4616F}"/>
              </a:ext>
            </a:extLst>
          </p:cNvPr>
          <p:cNvSpPr/>
          <p:nvPr/>
        </p:nvSpPr>
        <p:spPr>
          <a:xfrm>
            <a:off x="1898068" y="4452467"/>
            <a:ext cx="39757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Instagram for Business</a:t>
            </a:r>
          </a:p>
          <a:p>
            <a:r>
              <a:rPr lang="en-US" altLang="zh-TW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Watch Media/List Media Comments</a:t>
            </a:r>
          </a:p>
        </p:txBody>
      </p:sp>
      <p:cxnSp>
        <p:nvCxnSpPr>
          <p:cNvPr id="54" name="直線接點 53">
            <a:extLst>
              <a:ext uri="{FF2B5EF4-FFF2-40B4-BE49-F238E27FC236}">
                <a16:creationId xmlns:a16="http://schemas.microsoft.com/office/drawing/2014/main" id="{831BF74F-4678-4ADC-86DB-6689A9F2D204}"/>
              </a:ext>
            </a:extLst>
          </p:cNvPr>
          <p:cNvCxnSpPr>
            <a:cxnSpLocks/>
            <a:stCxn id="50" idx="4"/>
            <a:endCxn id="47" idx="0"/>
          </p:cNvCxnSpPr>
          <p:nvPr/>
        </p:nvCxnSpPr>
        <p:spPr>
          <a:xfrm flipH="1">
            <a:off x="1382402" y="4840371"/>
            <a:ext cx="5882" cy="5984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标题 1">
            <a:extLst>
              <a:ext uri="{FF2B5EF4-FFF2-40B4-BE49-F238E27FC236}">
                <a16:creationId xmlns:a16="http://schemas.microsoft.com/office/drawing/2014/main" id="{1C12BB56-95BC-4D47-AC21-1967C63C0ECA}"/>
              </a:ext>
            </a:extLst>
          </p:cNvPr>
          <p:cNvSpPr txBox="1"/>
          <p:nvPr/>
        </p:nvSpPr>
        <p:spPr>
          <a:xfrm>
            <a:off x="1306001" y="5072104"/>
            <a:ext cx="152802" cy="1528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10370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1" y="12561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1">
            <a:off x="2667000" y="-2666999"/>
            <a:ext cx="6858000" cy="12192000"/>
          </a:xfrm>
          <a:custGeom>
            <a:avLst/>
            <a:gdLst>
              <a:gd name="connsiteX0" fmla="*/ 6858000 w 6858000"/>
              <a:gd name="connsiteY0" fmla="*/ 0 h 12192000"/>
              <a:gd name="connsiteX1" fmla="*/ 6858000 w 6858000"/>
              <a:gd name="connsiteY1" fmla="*/ 12192000 h 12192000"/>
              <a:gd name="connsiteX2" fmla="*/ 0 w 6858000"/>
              <a:gd name="connsiteY2" fmla="*/ 12192000 h 12192000"/>
              <a:gd name="connsiteX3" fmla="*/ 0 w 6858000"/>
              <a:gd name="connsiteY3" fmla="*/ 0 h 12192000"/>
              <a:gd name="connsiteX4" fmla="*/ 6858000 w 6858000"/>
              <a:gd name="connsiteY4" fmla="*/ 0 h 12192000"/>
              <a:gd name="connsiteX5" fmla="*/ 5399690 w 6858000"/>
              <a:gd name="connsiteY5" fmla="*/ 7672551 h 12192000"/>
              <a:gd name="connsiteX6" fmla="*/ 1458311 w 6858000"/>
              <a:gd name="connsiteY6" fmla="*/ 7672551 h 12192000"/>
              <a:gd name="connsiteX7" fmla="*/ 1458311 w 6858000"/>
              <a:gd name="connsiteY7" fmla="*/ 11518899 h 12192000"/>
              <a:gd name="connsiteX8" fmla="*/ 5399690 w 6858000"/>
              <a:gd name="connsiteY8" fmla="*/ 11518899 h 12192000"/>
              <a:gd name="connsiteX9" fmla="*/ 5399690 w 6858000"/>
              <a:gd name="connsiteY9" fmla="*/ 7672551 h 12192000"/>
            </a:gdLst>
            <a:ahLst/>
            <a:cxnLst/>
            <a:rect l="l" t="t" r="r" b="b"/>
            <a:pathLst>
              <a:path w="6858000" h="12192000">
                <a:moveTo>
                  <a:pt x="6858000" y="0"/>
                </a:moveTo>
                <a:lnTo>
                  <a:pt x="6858000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6858000" y="0"/>
                </a:lnTo>
                <a:close/>
                <a:moveTo>
                  <a:pt x="5399690" y="7672551"/>
                </a:moveTo>
                <a:lnTo>
                  <a:pt x="1458311" y="7672551"/>
                </a:lnTo>
                <a:lnTo>
                  <a:pt x="1458311" y="11518899"/>
                </a:lnTo>
                <a:lnTo>
                  <a:pt x="5399690" y="11518899"/>
                </a:lnTo>
                <a:lnTo>
                  <a:pt x="5399690" y="7672551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673101" y="527942"/>
            <a:ext cx="2153543" cy="246221"/>
            <a:chOff x="673101" y="527942"/>
            <a:chExt cx="2153543" cy="246221"/>
          </a:xfrm>
        </p:grpSpPr>
        <p:sp>
          <p:nvSpPr>
            <p:cNvPr id="7" name="标题 1"/>
            <p:cNvSpPr txBox="1"/>
            <p:nvPr/>
          </p:nvSpPr>
          <p:spPr>
            <a:xfrm>
              <a:off x="2664552" y="588392"/>
              <a:ext cx="161504" cy="19415"/>
            </a:xfrm>
            <a:custGeom>
              <a:avLst/>
              <a:gdLst>
                <a:gd name="connsiteX0" fmla="*/ 9267 w 161504"/>
                <a:gd name="connsiteY0" fmla="*/ 19416 h 19415"/>
                <a:gd name="connsiteX1" fmla="*/ 152238 w 161504"/>
                <a:gd name="connsiteY1" fmla="*/ 19416 h 19415"/>
                <a:gd name="connsiteX2" fmla="*/ 152238 w 161504"/>
                <a:gd name="connsiteY2" fmla="*/ 0 h 19415"/>
                <a:gd name="connsiteX3" fmla="*/ 9267 w 161504"/>
                <a:gd name="connsiteY3" fmla="*/ 0 h 19415"/>
                <a:gd name="connsiteX4" fmla="*/ 9267 w 161504"/>
                <a:gd name="connsiteY4" fmla="*/ 19416 h 19415"/>
              </a:gdLst>
              <a:ahLst/>
              <a:cxnLst/>
              <a:rect l="l" t="t" r="r" b="b"/>
              <a:pathLst>
                <a:path w="161504" h="19415">
                  <a:moveTo>
                    <a:pt x="9267" y="19416"/>
                  </a:moveTo>
                  <a:lnTo>
                    <a:pt x="152238" y="19416"/>
                  </a:lnTo>
                  <a:cubicBezTo>
                    <a:pt x="164593" y="19416"/>
                    <a:pt x="164593" y="0"/>
                    <a:pt x="152238" y="0"/>
                  </a:cubicBez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2665140" y="641344"/>
              <a:ext cx="125614" cy="19415"/>
            </a:xfrm>
            <a:custGeom>
              <a:avLst/>
              <a:gdLst>
                <a:gd name="connsiteX0" fmla="*/ 116348 w 125614"/>
                <a:gd name="connsiteY0" fmla="*/ 0 h 19415"/>
                <a:gd name="connsiteX1" fmla="*/ 9267 w 125614"/>
                <a:gd name="connsiteY1" fmla="*/ 0 h 19415"/>
                <a:gd name="connsiteX2" fmla="*/ 9267 w 125614"/>
                <a:gd name="connsiteY2" fmla="*/ 19416 h 19415"/>
                <a:gd name="connsiteX3" fmla="*/ 116348 w 125614"/>
                <a:gd name="connsiteY3" fmla="*/ 19416 h 19415"/>
                <a:gd name="connsiteX4" fmla="*/ 116348 w 125614"/>
                <a:gd name="connsiteY4" fmla="*/ 0 h 19415"/>
              </a:gdLst>
              <a:ahLst/>
              <a:cxnLst/>
              <a:rect l="l" t="t" r="r" b="b"/>
              <a:pathLst>
                <a:path w="125614" h="19415">
                  <a:moveTo>
                    <a:pt x="116348" y="0"/>
                  </a:move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lnTo>
                    <a:pt x="116348" y="19416"/>
                  </a:lnTo>
                  <a:cubicBezTo>
                    <a:pt x="128704" y="19416"/>
                    <a:pt x="128704" y="0"/>
                    <a:pt x="116348" y="0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2665140" y="694297"/>
              <a:ext cx="161504" cy="19415"/>
            </a:xfrm>
            <a:custGeom>
              <a:avLst/>
              <a:gdLst>
                <a:gd name="connsiteX0" fmla="*/ 152238 w 161504"/>
                <a:gd name="connsiteY0" fmla="*/ 0 h 19415"/>
                <a:gd name="connsiteX1" fmla="*/ 9267 w 161504"/>
                <a:gd name="connsiteY1" fmla="*/ 0 h 19415"/>
                <a:gd name="connsiteX2" fmla="*/ 9267 w 161504"/>
                <a:gd name="connsiteY2" fmla="*/ 19416 h 19415"/>
                <a:gd name="connsiteX3" fmla="*/ 152238 w 161504"/>
                <a:gd name="connsiteY3" fmla="*/ 19416 h 19415"/>
                <a:gd name="connsiteX4" fmla="*/ 152238 w 161504"/>
                <a:gd name="connsiteY4" fmla="*/ 0 h 19415"/>
              </a:gdLst>
              <a:ahLst/>
              <a:cxnLst/>
              <a:rect l="l" t="t" r="r" b="b"/>
              <a:pathLst>
                <a:path w="161504" h="19415">
                  <a:moveTo>
                    <a:pt x="152238" y="0"/>
                  </a:move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lnTo>
                    <a:pt x="152238" y="19416"/>
                  </a:lnTo>
                  <a:cubicBezTo>
                    <a:pt x="164593" y="19416"/>
                    <a:pt x="164593" y="0"/>
                    <a:pt x="152238" y="0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2315795" y="586165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673101" y="527942"/>
              <a:ext cx="1542030" cy="24622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sp>
        <p:nvSpPr>
          <p:cNvPr id="16" name="标题 1"/>
          <p:cNvSpPr txBox="1"/>
          <p:nvPr/>
        </p:nvSpPr>
        <p:spPr>
          <a:xfrm>
            <a:off x="4831444" y="3106369"/>
            <a:ext cx="6738257" cy="1400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2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Line@ </a:t>
            </a:r>
            <a:r>
              <a:rPr kumimoji="1" lang="en-US" altLang="zh-CN" sz="28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虛擬助教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307943" y="1871929"/>
            <a:ext cx="2777671" cy="11722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26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Part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8" name="标题 1"/>
          <p:cNvSpPr txBox="1"/>
          <p:nvPr/>
        </p:nvSpPr>
        <p:spPr>
          <a:xfrm rot="5400000" flipH="1">
            <a:off x="4046467" y="4855322"/>
            <a:ext cx="872831" cy="851786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9" name="标题 1"/>
          <p:cNvSpPr txBox="1"/>
          <p:nvPr/>
        </p:nvSpPr>
        <p:spPr>
          <a:xfrm rot="5400000" flipH="1">
            <a:off x="3727789" y="4494603"/>
            <a:ext cx="280477" cy="273714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512778" y="774163"/>
            <a:ext cx="2120423" cy="22601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 dirty="0">
                <a:ln w="12700">
                  <a:noFill/>
                </a:ln>
                <a:solidFill>
                  <a:srgbClr val="FFFFFF">
                    <a:alpha val="26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04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37E40135-AAED-4E18-A5B6-D92BD4AEDE26}"/>
              </a:ext>
            </a:extLst>
          </p:cNvPr>
          <p:cNvSpPr txBox="1"/>
          <p:nvPr/>
        </p:nvSpPr>
        <p:spPr>
          <a:xfrm flipH="1">
            <a:off x="8962062" y="3974810"/>
            <a:ext cx="2569539" cy="457200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90511210-270D-44BD-9EEB-170EC1575676}"/>
              </a:ext>
            </a:extLst>
          </p:cNvPr>
          <p:cNvSpPr txBox="1"/>
          <p:nvPr/>
        </p:nvSpPr>
        <p:spPr>
          <a:xfrm flipH="1">
            <a:off x="8956157" y="3975900"/>
            <a:ext cx="455021" cy="45502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6381F68B-FF36-48E2-A004-25AAE42187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9025158" y="4047949"/>
            <a:ext cx="317019" cy="310923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标题 1">
            <a:extLst>
              <a:ext uri="{FF2B5EF4-FFF2-40B4-BE49-F238E27FC236}">
                <a16:creationId xmlns:a16="http://schemas.microsoft.com/office/drawing/2014/main" id="{6611D179-DC98-486F-B76B-C2A3F0372BC3}"/>
              </a:ext>
            </a:extLst>
          </p:cNvPr>
          <p:cNvSpPr txBox="1"/>
          <p:nvPr/>
        </p:nvSpPr>
        <p:spPr>
          <a:xfrm>
            <a:off x="9405257" y="4090264"/>
            <a:ext cx="2126344" cy="2262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TW" sz="11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AI</a:t>
            </a:r>
            <a:r>
              <a:rPr kumimoji="1" lang="zh-TW" altLang="en-US" sz="11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應用於內容創作與自動化工作</a:t>
            </a:r>
            <a:endParaRPr kumimoji="1" lang="zh-CN" altLang="en-US" sz="1100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6355329" y="2291432"/>
            <a:ext cx="540000" cy="313691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660400" y="2291431"/>
            <a:ext cx="540000" cy="3136911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60400" y="2291432"/>
            <a:ext cx="540001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714400" y="2409543"/>
            <a:ext cx="431800" cy="28078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B"/>
              </a:rPr>
              <a:t>01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6355329" y="2291432"/>
            <a:ext cx="540001" cy="5400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409329" y="2409543"/>
            <a:ext cx="431800" cy="28078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B"/>
              </a:rPr>
              <a:t>02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200399" y="2949542"/>
            <a:ext cx="4734236" cy="21883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lvl="1"/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Make (Automation Software)</a:t>
            </a:r>
            <a:endParaRPr lang="zh-TW" altLang="zh-TW" sz="1600" dirty="0">
              <a:latin typeface="Yu Gothic Light" panose="020B0300000000000000" pitchFamily="34" charset="-128"/>
              <a:ea typeface="Yu Gothic Light" panose="020B0300000000000000" pitchFamily="34" charset="-128"/>
              <a:cs typeface="Segoe UI Light" panose="020B0502040204020203" pitchFamily="34" charset="0"/>
            </a:endParaRPr>
          </a:p>
          <a:p>
            <a:pPr lvl="1"/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LINE Developers</a:t>
            </a:r>
            <a:endParaRPr lang="zh-TW" altLang="zh-TW" sz="1600" dirty="0">
              <a:latin typeface="Yu Gothic Light" panose="020B0300000000000000" pitchFamily="34" charset="-128"/>
              <a:ea typeface="Yu Gothic Light" panose="020B0300000000000000" pitchFamily="34" charset="-128"/>
              <a:cs typeface="Segoe UI Light" panose="020B0502040204020203" pitchFamily="34" charset="0"/>
            </a:endParaRPr>
          </a:p>
          <a:p>
            <a:pPr lvl="1"/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Google AI Studio</a:t>
            </a:r>
            <a:endParaRPr lang="zh-TW" altLang="zh-TW" sz="1600" dirty="0">
              <a:latin typeface="Yu Gothic Light" panose="020B0300000000000000" pitchFamily="34" charset="-128"/>
              <a:ea typeface="Yu Gothic Light" panose="020B0300000000000000" pitchFamily="34" charset="-128"/>
              <a:cs typeface="Segoe UI Light" panose="020B0502040204020203" pitchFamily="34" charset="0"/>
            </a:endParaRPr>
          </a:p>
          <a:p>
            <a:pPr lvl="1"/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Dropbox </a:t>
            </a: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或</a:t>
            </a:r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 Google Drive (</a:t>
            </a: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用於儲存和讀取題庫</a:t>
            </a:r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)</a:t>
            </a:r>
            <a:endParaRPr lang="zh-TW" altLang="zh-TW" sz="1600" dirty="0">
              <a:latin typeface="Yu Gothic Light" panose="020B0300000000000000" pitchFamily="34" charset="-128"/>
              <a:ea typeface="Yu Gothic Light" panose="020B0300000000000000" pitchFamily="34" charset="-128"/>
              <a:cs typeface="Segoe UI Light" panose="020B0502040204020203" pitchFamily="34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374930" y="2205734"/>
            <a:ext cx="4320000" cy="664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TW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所需工具與平台</a:t>
            </a:r>
            <a:endParaRPr kumimoji="1" lang="zh-CN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6595034" y="2949543"/>
            <a:ext cx="5250882" cy="11924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800100" lvl="1" indent="-342900">
              <a:buFont typeface="+mj-lt"/>
              <a:buAutoNum type="arabicPeriod"/>
            </a:pP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在</a:t>
            </a:r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 LINE Developers </a:t>
            </a: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設定</a:t>
            </a:r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 Webhook URL</a:t>
            </a:r>
            <a:endParaRPr lang="zh-TW" altLang="zh-TW" sz="1600" dirty="0">
              <a:latin typeface="Yu Gothic Light" panose="020B0300000000000000" pitchFamily="34" charset="-128"/>
              <a:ea typeface="Yu Gothic Light" panose="020B0300000000000000" pitchFamily="34" charset="-128"/>
              <a:cs typeface="Segoe UI Light" panose="020B0502040204020203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在</a:t>
            </a:r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 Make </a:t>
            </a: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中設定</a:t>
            </a:r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 Line - Watch Events </a:t>
            </a: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監聽訊息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根據訊息類型設定不同的回覆邏輯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回覆串聯</a:t>
            </a:r>
            <a:r>
              <a:rPr lang="en-US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 Google AI Studio </a:t>
            </a:r>
            <a:r>
              <a:rPr lang="zh-TW" altLang="zh-TW" sz="1600" dirty="0">
                <a:latin typeface="Yu Gothic Light" panose="020B0300000000000000" pitchFamily="34" charset="-128"/>
                <a:ea typeface="Yu Gothic Light" panose="020B0300000000000000" pitchFamily="34" charset="-128"/>
                <a:cs typeface="Segoe UI Light" panose="020B0502040204020203" pitchFamily="34" charset="0"/>
              </a:rPr>
              <a:t>進行文字分析和生成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7069860" y="2205734"/>
            <a:ext cx="4320000" cy="664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TW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基本流程</a:t>
            </a:r>
            <a:endParaRPr kumimoji="1" lang="zh-CN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設定和範例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215900" y="406400"/>
            <a:ext cx="586739" cy="508000"/>
            <a:chOff x="215900" y="406400"/>
            <a:chExt cx="586739" cy="508000"/>
          </a:xfrm>
        </p:grpSpPr>
        <p:sp>
          <p:nvSpPr>
            <p:cNvPr id="15" name="标题 1"/>
            <p:cNvSpPr txBox="1"/>
            <p:nvPr/>
          </p:nvSpPr>
          <p:spPr>
            <a:xfrm>
              <a:off x="292099" y="725805"/>
              <a:ext cx="510540" cy="188595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8575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215900" y="406400"/>
              <a:ext cx="508000" cy="50800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299432" y="2642069"/>
            <a:ext cx="5714709" cy="78693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lvl="2"/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使用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Dropbox (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或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Google Drive ) Download a File 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讀取題庫</a:t>
            </a:r>
          </a:p>
        </p:txBody>
      </p:sp>
      <p:sp>
        <p:nvSpPr>
          <p:cNvPr id="3" name="标题 1"/>
          <p:cNvSpPr txBox="1"/>
          <p:nvPr/>
        </p:nvSpPr>
        <p:spPr>
          <a:xfrm>
            <a:off x="6477295" y="2291432"/>
            <a:ext cx="540000" cy="380808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660400" y="2291431"/>
            <a:ext cx="540000" cy="380808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60400" y="2291432"/>
            <a:ext cx="540001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714400" y="2409543"/>
            <a:ext cx="431800" cy="28078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B"/>
              </a:rPr>
              <a:t>03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6477295" y="2291432"/>
            <a:ext cx="540001" cy="5400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531295" y="2409543"/>
            <a:ext cx="431800" cy="28078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04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73858" y="2962602"/>
            <a:ext cx="5328904" cy="31369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lvl="1"/>
            <a:r>
              <a:rPr lang="zh-TW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貼圖</a:t>
            </a:r>
            <a:endParaRPr lang="en-US" altLang="zh-TW" sz="1400" b="1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pPr lvl="1"/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Line - Send a Reply Message (Type: Sticker)</a:t>
            </a:r>
          </a:p>
          <a:p>
            <a:pPr lvl="1"/>
            <a:endParaRPr lang="zh-TW" altLang="zh-TW" sz="14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pPr lvl="1"/>
            <a:r>
              <a:rPr lang="zh-TW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非可解讀格式</a:t>
            </a:r>
            <a:endParaRPr lang="en-US" altLang="zh-TW" sz="1400" b="1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pPr lvl="1"/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Line - Send a Reply Message (Type: Text, 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回覆罐頭訊息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)</a:t>
            </a:r>
          </a:p>
          <a:p>
            <a:pPr lvl="1"/>
            <a:endParaRPr lang="zh-TW" altLang="zh-TW" sz="14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pPr lvl="1"/>
            <a:r>
              <a:rPr lang="zh-TW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過大檔案</a:t>
            </a:r>
            <a:endParaRPr lang="en-US" altLang="zh-TW" sz="1400" b="1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pPr lvl="1"/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Line - Send a Reply Message (Type: Text, 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提醒檔案大小限制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)</a:t>
            </a:r>
          </a:p>
          <a:p>
            <a:pPr lvl="1"/>
            <a:endParaRPr lang="zh-TW" altLang="zh-TW" sz="14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pPr lvl="1"/>
            <a:r>
              <a:rPr lang="zh-TW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文字訊息</a:t>
            </a:r>
            <a:r>
              <a:rPr lang="en-US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&amp; </a:t>
            </a:r>
            <a:r>
              <a:rPr lang="zh-TW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題庫 </a:t>
            </a:r>
            <a:endParaRPr lang="en-US" altLang="zh-TW" sz="1400" b="1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pPr lvl="1"/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使用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Dropbox(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或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Google Drive) - Download a File 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讀取題庫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1374930" y="2205734"/>
            <a:ext cx="4320000" cy="664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回應設定</a:t>
            </a:r>
            <a:endParaRPr kumimoji="1" lang="zh-CN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309802" y="3409627"/>
            <a:ext cx="3730480" cy="1441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TW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設定</a:t>
            </a:r>
            <a:r>
              <a:rPr lang="en-US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Dropbox (</a:t>
            </a:r>
            <a:r>
              <a:rPr lang="zh-TW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或</a:t>
            </a:r>
            <a:r>
              <a:rPr lang="en-US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Google Drive ) </a:t>
            </a:r>
          </a:p>
          <a:p>
            <a:r>
              <a:rPr lang="zh-TW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以</a:t>
            </a:r>
            <a:r>
              <a:rPr lang="en-US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Google Drive </a:t>
            </a:r>
            <a:r>
              <a:rPr lang="zh-TW" altLang="zh-TW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為例</a:t>
            </a:r>
            <a:r>
              <a:rPr lang="zh-TW" altLang="en-US" sz="1400" b="1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：</a:t>
            </a:r>
            <a:endParaRPr lang="zh-TW" altLang="zh-TW" sz="14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啟用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Google Drive API</a:t>
            </a:r>
            <a:endParaRPr lang="zh-TW" altLang="zh-TW" sz="14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設定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OAuth 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同意畫面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建立用戶端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ID 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和密碼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在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 Make 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中填入相關憑證並授權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7191826" y="2205734"/>
            <a:ext cx="4320000" cy="664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Dropbox 和 Google Drive </a:t>
            </a: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應用</a:t>
            </a:r>
            <a:endParaRPr kumimoji="1" lang="zh-CN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設定和範例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215900" y="406400"/>
            <a:ext cx="586739" cy="508000"/>
            <a:chOff x="215900" y="406400"/>
            <a:chExt cx="586739" cy="508000"/>
          </a:xfrm>
        </p:grpSpPr>
        <p:sp>
          <p:nvSpPr>
            <p:cNvPr id="15" name="标题 1"/>
            <p:cNvSpPr txBox="1"/>
            <p:nvPr/>
          </p:nvSpPr>
          <p:spPr>
            <a:xfrm>
              <a:off x="292099" y="725805"/>
              <a:ext cx="510540" cy="188595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8575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215900" y="406400"/>
              <a:ext cx="508000" cy="50800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8829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2561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16200000">
            <a:off x="2667001" y="-2666999"/>
            <a:ext cx="6858000" cy="12192000"/>
          </a:xfrm>
          <a:custGeom>
            <a:avLst/>
            <a:gdLst>
              <a:gd name="connsiteX0" fmla="*/ 6858000 w 6858000"/>
              <a:gd name="connsiteY0" fmla="*/ 0 h 12192000"/>
              <a:gd name="connsiteX1" fmla="*/ 6858000 w 6858000"/>
              <a:gd name="connsiteY1" fmla="*/ 12192000 h 12192000"/>
              <a:gd name="connsiteX2" fmla="*/ 0 w 6858000"/>
              <a:gd name="connsiteY2" fmla="*/ 12192000 h 12192000"/>
              <a:gd name="connsiteX3" fmla="*/ 0 w 6858000"/>
              <a:gd name="connsiteY3" fmla="*/ 0 h 12192000"/>
              <a:gd name="connsiteX4" fmla="*/ 6858000 w 6858000"/>
              <a:gd name="connsiteY4" fmla="*/ 0 h 12192000"/>
              <a:gd name="connsiteX5" fmla="*/ 5399690 w 6858000"/>
              <a:gd name="connsiteY5" fmla="*/ 7672551 h 12192000"/>
              <a:gd name="connsiteX6" fmla="*/ 1458311 w 6858000"/>
              <a:gd name="connsiteY6" fmla="*/ 7672551 h 12192000"/>
              <a:gd name="connsiteX7" fmla="*/ 1458311 w 6858000"/>
              <a:gd name="connsiteY7" fmla="*/ 11518899 h 12192000"/>
              <a:gd name="connsiteX8" fmla="*/ 5399690 w 6858000"/>
              <a:gd name="connsiteY8" fmla="*/ 11518899 h 12192000"/>
              <a:gd name="connsiteX9" fmla="*/ 5399690 w 6858000"/>
              <a:gd name="connsiteY9" fmla="*/ 7672551 h 12192000"/>
            </a:gdLst>
            <a:ahLst/>
            <a:cxnLst/>
            <a:rect l="l" t="t" r="r" b="b"/>
            <a:pathLst>
              <a:path w="6858000" h="12192000">
                <a:moveTo>
                  <a:pt x="6858000" y="0"/>
                </a:moveTo>
                <a:lnTo>
                  <a:pt x="6858000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6858000" y="0"/>
                </a:lnTo>
                <a:close/>
                <a:moveTo>
                  <a:pt x="5399690" y="7672551"/>
                </a:moveTo>
                <a:lnTo>
                  <a:pt x="1458311" y="7672551"/>
                </a:lnTo>
                <a:lnTo>
                  <a:pt x="1458311" y="11518899"/>
                </a:lnTo>
                <a:lnTo>
                  <a:pt x="5399690" y="11518899"/>
                </a:lnTo>
                <a:lnTo>
                  <a:pt x="5399690" y="7672551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60400" y="3510268"/>
            <a:ext cx="4539129" cy="457200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53035" y="3509571"/>
            <a:ext cx="3953436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TW" sz="14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AI</a:t>
            </a:r>
            <a:r>
              <a:rPr kumimoji="1" lang="zh-TW" altLang="en-US" sz="14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應用於內容創作與自動化工作</a:t>
            </a:r>
            <a:endParaRPr kumimoji="1" lang="zh-CN" altLang="en-US" sz="1400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Segoe UI" panose="020B0502040204020203" pitchFamily="34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4750414" y="3511358"/>
            <a:ext cx="455021" cy="45502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4819415" y="3583407"/>
            <a:ext cx="317019" cy="31092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11356808" y="588392"/>
            <a:ext cx="162092" cy="125321"/>
          </a:xfrm>
          <a:custGeom>
            <a:avLst/>
            <a:gdLst>
              <a:gd name="connsiteX0" fmla="*/ 9855 w 162092"/>
              <a:gd name="connsiteY0" fmla="*/ 105905 h 125321"/>
              <a:gd name="connsiteX1" fmla="*/ 152826 w 162092"/>
              <a:gd name="connsiteY1" fmla="*/ 105905 h 125321"/>
              <a:gd name="connsiteX2" fmla="*/ 152826 w 162092"/>
              <a:gd name="connsiteY2" fmla="*/ 125321 h 125321"/>
              <a:gd name="connsiteX3" fmla="*/ 9855 w 162092"/>
              <a:gd name="connsiteY3" fmla="*/ 125321 h 125321"/>
              <a:gd name="connsiteX4" fmla="*/ 9855 w 162092"/>
              <a:gd name="connsiteY4" fmla="*/ 105905 h 125321"/>
              <a:gd name="connsiteX5" fmla="*/ 9855 w 162092"/>
              <a:gd name="connsiteY5" fmla="*/ 52952 h 125321"/>
              <a:gd name="connsiteX6" fmla="*/ 116936 w 162092"/>
              <a:gd name="connsiteY6" fmla="*/ 52952 h 125321"/>
              <a:gd name="connsiteX7" fmla="*/ 116936 w 162092"/>
              <a:gd name="connsiteY7" fmla="*/ 72368 h 125321"/>
              <a:gd name="connsiteX8" fmla="*/ 9855 w 162092"/>
              <a:gd name="connsiteY8" fmla="*/ 72368 h 125321"/>
              <a:gd name="connsiteX9" fmla="*/ 9855 w 162092"/>
              <a:gd name="connsiteY9" fmla="*/ 52952 h 125321"/>
              <a:gd name="connsiteX10" fmla="*/ 9267 w 162092"/>
              <a:gd name="connsiteY10" fmla="*/ 0 h 125321"/>
              <a:gd name="connsiteX11" fmla="*/ 152238 w 162092"/>
              <a:gd name="connsiteY11" fmla="*/ 0 h 125321"/>
              <a:gd name="connsiteX12" fmla="*/ 152238 w 162092"/>
              <a:gd name="connsiteY12" fmla="*/ 19416 h 125321"/>
              <a:gd name="connsiteX13" fmla="*/ 9267 w 162092"/>
              <a:gd name="connsiteY13" fmla="*/ 19416 h 125321"/>
              <a:gd name="connsiteX14" fmla="*/ 9267 w 162092"/>
              <a:gd name="connsiteY14" fmla="*/ 0 h 125321"/>
            </a:gdLst>
            <a:ahLst/>
            <a:cxnLst/>
            <a:rect l="l" t="t" r="r" b="b"/>
            <a:pathLst>
              <a:path w="162092" h="125321">
                <a:moveTo>
                  <a:pt x="9855" y="105905"/>
                </a:moveTo>
                <a:lnTo>
                  <a:pt x="152826" y="105905"/>
                </a:lnTo>
                <a:cubicBezTo>
                  <a:pt x="165181" y="105905"/>
                  <a:pt x="165181" y="125321"/>
                  <a:pt x="152826" y="125321"/>
                </a:cubicBezTo>
                <a:lnTo>
                  <a:pt x="9855" y="125321"/>
                </a:lnTo>
                <a:cubicBezTo>
                  <a:pt x="-2501" y="125321"/>
                  <a:pt x="-2501" y="105905"/>
                  <a:pt x="9855" y="105905"/>
                </a:cubicBezTo>
                <a:close/>
                <a:moveTo>
                  <a:pt x="9855" y="52952"/>
                </a:moveTo>
                <a:lnTo>
                  <a:pt x="116936" y="52952"/>
                </a:lnTo>
                <a:cubicBezTo>
                  <a:pt x="129292" y="52952"/>
                  <a:pt x="129292" y="72368"/>
                  <a:pt x="116936" y="72368"/>
                </a:cubicBezTo>
                <a:lnTo>
                  <a:pt x="9855" y="72368"/>
                </a:lnTo>
                <a:cubicBezTo>
                  <a:pt x="-2501" y="72368"/>
                  <a:pt x="-2501" y="52952"/>
                  <a:pt x="9855" y="52952"/>
                </a:cubicBezTo>
                <a:close/>
                <a:moveTo>
                  <a:pt x="9267" y="0"/>
                </a:moveTo>
                <a:lnTo>
                  <a:pt x="152238" y="0"/>
                </a:lnTo>
                <a:cubicBezTo>
                  <a:pt x="164593" y="0"/>
                  <a:pt x="164593" y="19416"/>
                  <a:pt x="152238" y="19416"/>
                </a:cubicBezTo>
                <a:lnTo>
                  <a:pt x="9267" y="19416"/>
                </a:lnTo>
                <a:cubicBezTo>
                  <a:pt x="-3089" y="19416"/>
                  <a:pt x="-3089" y="0"/>
                  <a:pt x="9267" y="0"/>
                </a:cubicBezTo>
                <a:close/>
              </a:path>
            </a:pathLst>
          </a:custGeom>
          <a:solidFill>
            <a:schemeClr val="bg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1008051" y="586165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9365357" y="527942"/>
            <a:ext cx="1542030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048641"/>
            <a:ext cx="4359978" cy="11722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9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202X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4" name="标题 1"/>
          <p:cNvSpPr txBox="1"/>
          <p:nvPr/>
        </p:nvSpPr>
        <p:spPr>
          <a:xfrm rot="16200000">
            <a:off x="7272703" y="4855322"/>
            <a:ext cx="872831" cy="851786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" name="标题 1"/>
          <p:cNvSpPr txBox="1"/>
          <p:nvPr/>
        </p:nvSpPr>
        <p:spPr>
          <a:xfrm rot="16200000">
            <a:off x="8183735" y="4494603"/>
            <a:ext cx="280477" cy="273714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660401" y="2722040"/>
            <a:ext cx="6745194" cy="18738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Thanks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36576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-2770100" y="-20512"/>
            <a:ext cx="11152824" cy="6900642"/>
            <a:chOff x="-2770100" y="-20512"/>
            <a:chExt cx="11152824" cy="6900642"/>
          </a:xfrm>
        </p:grpSpPr>
        <p:sp>
          <p:nvSpPr>
            <p:cNvPr id="5" name="标题 1"/>
            <p:cNvSpPr txBox="1"/>
            <p:nvPr/>
          </p:nvSpPr>
          <p:spPr>
            <a:xfrm>
              <a:off x="977646" y="-20512"/>
              <a:ext cx="7405078" cy="6900642"/>
            </a:xfrm>
            <a:custGeom>
              <a:avLst/>
              <a:gdLst>
                <a:gd name="connsiteX0" fmla="*/ 1279398 w 1279397"/>
                <a:gd name="connsiteY0" fmla="*/ 956120 h 1192244"/>
                <a:gd name="connsiteX1" fmla="*/ 323278 w 1279397"/>
                <a:gd name="connsiteY1" fmla="*/ 0 h 1192244"/>
                <a:gd name="connsiteX2" fmla="*/ 0 w 1279397"/>
                <a:gd name="connsiteY2" fmla="*/ 0 h 1192244"/>
                <a:gd name="connsiteX3" fmla="*/ 1192244 w 1279397"/>
                <a:gd name="connsiteY3" fmla="*/ 1192244 h 1192244"/>
                <a:gd name="connsiteX4" fmla="*/ 1279398 w 1279397"/>
                <a:gd name="connsiteY4" fmla="*/ 1192244 h 1192244"/>
                <a:gd name="connsiteX5" fmla="*/ 1279398 w 1279397"/>
                <a:gd name="connsiteY5" fmla="*/ 956120 h 1192244"/>
              </a:gdLst>
              <a:ahLst/>
              <a:cxnLst/>
              <a:rect l="l" t="t" r="r" b="b"/>
              <a:pathLst>
                <a:path w="1279397" h="1192244">
                  <a:moveTo>
                    <a:pt x="1279398" y="956120"/>
                  </a:moveTo>
                  <a:lnTo>
                    <a:pt x="323278" y="0"/>
                  </a:lnTo>
                  <a:lnTo>
                    <a:pt x="0" y="0"/>
                  </a:lnTo>
                  <a:lnTo>
                    <a:pt x="1192244" y="1192244"/>
                  </a:lnTo>
                  <a:lnTo>
                    <a:pt x="1279398" y="1192244"/>
                  </a:lnTo>
                  <a:lnTo>
                    <a:pt x="1279398" y="95612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0" scaled="0"/>
            </a:gra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-897330" y="-20512"/>
              <a:ext cx="7405078" cy="6900642"/>
            </a:xfrm>
            <a:custGeom>
              <a:avLst/>
              <a:gdLst>
                <a:gd name="connsiteX0" fmla="*/ 1279398 w 1279397"/>
                <a:gd name="connsiteY0" fmla="*/ 956120 h 1192244"/>
                <a:gd name="connsiteX1" fmla="*/ 323279 w 1279397"/>
                <a:gd name="connsiteY1" fmla="*/ 0 h 1192244"/>
                <a:gd name="connsiteX2" fmla="*/ 0 w 1279397"/>
                <a:gd name="connsiteY2" fmla="*/ 0 h 1192244"/>
                <a:gd name="connsiteX3" fmla="*/ 1192244 w 1279397"/>
                <a:gd name="connsiteY3" fmla="*/ 1192244 h 1192244"/>
                <a:gd name="connsiteX4" fmla="*/ 1279398 w 1279397"/>
                <a:gd name="connsiteY4" fmla="*/ 1192244 h 1192244"/>
                <a:gd name="connsiteX5" fmla="*/ 1279398 w 1279397"/>
                <a:gd name="connsiteY5" fmla="*/ 956120 h 1192244"/>
              </a:gdLst>
              <a:ahLst/>
              <a:cxnLst/>
              <a:rect l="l" t="t" r="r" b="b"/>
              <a:pathLst>
                <a:path w="1279397" h="1192244">
                  <a:moveTo>
                    <a:pt x="1279398" y="956120"/>
                  </a:moveTo>
                  <a:lnTo>
                    <a:pt x="323279" y="0"/>
                  </a:lnTo>
                  <a:lnTo>
                    <a:pt x="0" y="0"/>
                  </a:lnTo>
                  <a:lnTo>
                    <a:pt x="1192244" y="1192244"/>
                  </a:lnTo>
                  <a:lnTo>
                    <a:pt x="1279398" y="1192244"/>
                  </a:lnTo>
                  <a:lnTo>
                    <a:pt x="1279398" y="95612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0" scaled="0"/>
            </a:gra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-2770100" y="-20512"/>
              <a:ext cx="7405084" cy="6900642"/>
            </a:xfrm>
            <a:custGeom>
              <a:avLst/>
              <a:gdLst>
                <a:gd name="connsiteX0" fmla="*/ 1279398 w 1279398"/>
                <a:gd name="connsiteY0" fmla="*/ 956120 h 1192244"/>
                <a:gd name="connsiteX1" fmla="*/ 323279 w 1279398"/>
                <a:gd name="connsiteY1" fmla="*/ 0 h 1192244"/>
                <a:gd name="connsiteX2" fmla="*/ 0 w 1279398"/>
                <a:gd name="connsiteY2" fmla="*/ 0 h 1192244"/>
                <a:gd name="connsiteX3" fmla="*/ 1192244 w 1279398"/>
                <a:gd name="connsiteY3" fmla="*/ 1192244 h 1192244"/>
                <a:gd name="connsiteX4" fmla="*/ 1279398 w 1279398"/>
                <a:gd name="connsiteY4" fmla="*/ 1192244 h 1192244"/>
                <a:gd name="connsiteX5" fmla="*/ 1279398 w 1279398"/>
                <a:gd name="connsiteY5" fmla="*/ 956120 h 1192244"/>
              </a:gdLst>
              <a:ahLst/>
              <a:cxnLst/>
              <a:rect l="l" t="t" r="r" b="b"/>
              <a:pathLst>
                <a:path w="1279398" h="1192244">
                  <a:moveTo>
                    <a:pt x="1279398" y="956120"/>
                  </a:moveTo>
                  <a:lnTo>
                    <a:pt x="323279" y="0"/>
                  </a:lnTo>
                  <a:lnTo>
                    <a:pt x="0" y="0"/>
                  </a:lnTo>
                  <a:lnTo>
                    <a:pt x="1192244" y="1192244"/>
                  </a:lnTo>
                  <a:lnTo>
                    <a:pt x="1279398" y="1192244"/>
                  </a:lnTo>
                  <a:lnTo>
                    <a:pt x="1279398" y="95612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0" scaled="0"/>
            </a:gra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-2767345" y="-20512"/>
              <a:ext cx="7575435" cy="6900642"/>
            </a:xfrm>
            <a:custGeom>
              <a:avLst/>
              <a:gdLst>
                <a:gd name="connsiteX0" fmla="*/ 0 w 1308830"/>
                <a:gd name="connsiteY0" fmla="*/ 0 h 1192244"/>
                <a:gd name="connsiteX1" fmla="*/ 116681 w 1308830"/>
                <a:gd name="connsiteY1" fmla="*/ 0 h 1192244"/>
                <a:gd name="connsiteX2" fmla="*/ 1308830 w 1308830"/>
                <a:gd name="connsiteY2" fmla="*/ 1192244 h 1192244"/>
                <a:gd name="connsiteX3" fmla="*/ 1308830 w 1308830"/>
                <a:gd name="connsiteY3" fmla="*/ 1192244 h 1192244"/>
                <a:gd name="connsiteX4" fmla="*/ 882587 w 1308830"/>
                <a:gd name="connsiteY4" fmla="*/ 1192244 h 1192244"/>
                <a:gd name="connsiteX5" fmla="*/ 0 w 1308830"/>
                <a:gd name="connsiteY5" fmla="*/ 309658 h 1192244"/>
                <a:gd name="connsiteX6" fmla="*/ 0 w 1308830"/>
                <a:gd name="connsiteY6" fmla="*/ 0 h 1192244"/>
              </a:gdLst>
              <a:ahLst/>
              <a:cxnLst/>
              <a:rect l="l" t="t" r="r" b="b"/>
              <a:pathLst>
                <a:path w="1308830" h="1192244">
                  <a:moveTo>
                    <a:pt x="0" y="0"/>
                  </a:moveTo>
                  <a:lnTo>
                    <a:pt x="116681" y="0"/>
                  </a:lnTo>
                  <a:lnTo>
                    <a:pt x="1308830" y="1192244"/>
                  </a:lnTo>
                  <a:lnTo>
                    <a:pt x="1308830" y="1192244"/>
                  </a:lnTo>
                  <a:lnTo>
                    <a:pt x="882587" y="1192244"/>
                  </a:lnTo>
                  <a:lnTo>
                    <a:pt x="0" y="3096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0" scaled="0"/>
            </a:gra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sp>
        <p:nvSpPr>
          <p:cNvPr id="9" name="标题 1"/>
          <p:cNvSpPr txBox="1"/>
          <p:nvPr/>
        </p:nvSpPr>
        <p:spPr>
          <a:xfrm>
            <a:off x="677027" y="1130300"/>
            <a:ext cx="2566867" cy="553998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381173" y="1007342"/>
            <a:ext cx="432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01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4858900" y="1000938"/>
            <a:ext cx="6660000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Gemini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4858900" y="2099978"/>
            <a:ext cx="6660000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Google Ai Studio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4381173" y="2106383"/>
            <a:ext cx="432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02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858900" y="3199018"/>
            <a:ext cx="6660000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IG 留言回覆進階應用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4381173" y="3205424"/>
            <a:ext cx="432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03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58900" y="4298058"/>
            <a:ext cx="6660000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Google AI Studio 與其他應用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4381173" y="4304465"/>
            <a:ext cx="432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04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4858900" y="5397100"/>
            <a:ext cx="6660000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Line@ 虛擬助教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4381173" y="5403505"/>
            <a:ext cx="432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ource Han Sans"/>
              </a:rPr>
              <a:t>05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1" y="12561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1">
            <a:off x="2667000" y="-2666999"/>
            <a:ext cx="6858000" cy="12192000"/>
          </a:xfrm>
          <a:custGeom>
            <a:avLst/>
            <a:gdLst>
              <a:gd name="connsiteX0" fmla="*/ 6858000 w 6858000"/>
              <a:gd name="connsiteY0" fmla="*/ 0 h 12192000"/>
              <a:gd name="connsiteX1" fmla="*/ 6858000 w 6858000"/>
              <a:gd name="connsiteY1" fmla="*/ 12192000 h 12192000"/>
              <a:gd name="connsiteX2" fmla="*/ 0 w 6858000"/>
              <a:gd name="connsiteY2" fmla="*/ 12192000 h 12192000"/>
              <a:gd name="connsiteX3" fmla="*/ 0 w 6858000"/>
              <a:gd name="connsiteY3" fmla="*/ 0 h 12192000"/>
              <a:gd name="connsiteX4" fmla="*/ 6858000 w 6858000"/>
              <a:gd name="connsiteY4" fmla="*/ 0 h 12192000"/>
              <a:gd name="connsiteX5" fmla="*/ 5399690 w 6858000"/>
              <a:gd name="connsiteY5" fmla="*/ 7672551 h 12192000"/>
              <a:gd name="connsiteX6" fmla="*/ 1458311 w 6858000"/>
              <a:gd name="connsiteY6" fmla="*/ 7672551 h 12192000"/>
              <a:gd name="connsiteX7" fmla="*/ 1458311 w 6858000"/>
              <a:gd name="connsiteY7" fmla="*/ 11518899 h 12192000"/>
              <a:gd name="connsiteX8" fmla="*/ 5399690 w 6858000"/>
              <a:gd name="connsiteY8" fmla="*/ 11518899 h 12192000"/>
              <a:gd name="connsiteX9" fmla="*/ 5399690 w 6858000"/>
              <a:gd name="connsiteY9" fmla="*/ 7672551 h 12192000"/>
            </a:gdLst>
            <a:ahLst/>
            <a:cxnLst/>
            <a:rect l="l" t="t" r="r" b="b"/>
            <a:pathLst>
              <a:path w="6858000" h="12192000">
                <a:moveTo>
                  <a:pt x="6858000" y="0"/>
                </a:moveTo>
                <a:lnTo>
                  <a:pt x="6858000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6858000" y="0"/>
                </a:lnTo>
                <a:close/>
                <a:moveTo>
                  <a:pt x="5399690" y="7672551"/>
                </a:moveTo>
                <a:lnTo>
                  <a:pt x="1458311" y="7672551"/>
                </a:lnTo>
                <a:lnTo>
                  <a:pt x="1458311" y="11518899"/>
                </a:lnTo>
                <a:lnTo>
                  <a:pt x="5399690" y="11518899"/>
                </a:lnTo>
                <a:lnTo>
                  <a:pt x="5399690" y="7672551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660399" y="537648"/>
            <a:ext cx="2166245" cy="246221"/>
            <a:chOff x="660399" y="537648"/>
            <a:chExt cx="2166245" cy="246221"/>
          </a:xfrm>
        </p:grpSpPr>
        <p:sp>
          <p:nvSpPr>
            <p:cNvPr id="7" name="标题 1"/>
            <p:cNvSpPr txBox="1"/>
            <p:nvPr/>
          </p:nvSpPr>
          <p:spPr>
            <a:xfrm>
              <a:off x="2664552" y="588392"/>
              <a:ext cx="161504" cy="19415"/>
            </a:xfrm>
            <a:custGeom>
              <a:avLst/>
              <a:gdLst>
                <a:gd name="connsiteX0" fmla="*/ 9267 w 161504"/>
                <a:gd name="connsiteY0" fmla="*/ 19416 h 19415"/>
                <a:gd name="connsiteX1" fmla="*/ 152238 w 161504"/>
                <a:gd name="connsiteY1" fmla="*/ 19416 h 19415"/>
                <a:gd name="connsiteX2" fmla="*/ 152238 w 161504"/>
                <a:gd name="connsiteY2" fmla="*/ 0 h 19415"/>
                <a:gd name="connsiteX3" fmla="*/ 9267 w 161504"/>
                <a:gd name="connsiteY3" fmla="*/ 0 h 19415"/>
                <a:gd name="connsiteX4" fmla="*/ 9267 w 161504"/>
                <a:gd name="connsiteY4" fmla="*/ 19416 h 19415"/>
              </a:gdLst>
              <a:ahLst/>
              <a:cxnLst/>
              <a:rect l="l" t="t" r="r" b="b"/>
              <a:pathLst>
                <a:path w="161504" h="19415">
                  <a:moveTo>
                    <a:pt x="9267" y="19416"/>
                  </a:moveTo>
                  <a:lnTo>
                    <a:pt x="152238" y="19416"/>
                  </a:lnTo>
                  <a:cubicBezTo>
                    <a:pt x="164593" y="19416"/>
                    <a:pt x="164593" y="0"/>
                    <a:pt x="152238" y="0"/>
                  </a:cubicBez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2665140" y="641344"/>
              <a:ext cx="125614" cy="19415"/>
            </a:xfrm>
            <a:custGeom>
              <a:avLst/>
              <a:gdLst>
                <a:gd name="connsiteX0" fmla="*/ 116348 w 125614"/>
                <a:gd name="connsiteY0" fmla="*/ 0 h 19415"/>
                <a:gd name="connsiteX1" fmla="*/ 9267 w 125614"/>
                <a:gd name="connsiteY1" fmla="*/ 0 h 19415"/>
                <a:gd name="connsiteX2" fmla="*/ 9267 w 125614"/>
                <a:gd name="connsiteY2" fmla="*/ 19416 h 19415"/>
                <a:gd name="connsiteX3" fmla="*/ 116348 w 125614"/>
                <a:gd name="connsiteY3" fmla="*/ 19416 h 19415"/>
                <a:gd name="connsiteX4" fmla="*/ 116348 w 125614"/>
                <a:gd name="connsiteY4" fmla="*/ 0 h 19415"/>
              </a:gdLst>
              <a:ahLst/>
              <a:cxnLst/>
              <a:rect l="l" t="t" r="r" b="b"/>
              <a:pathLst>
                <a:path w="125614" h="19415">
                  <a:moveTo>
                    <a:pt x="116348" y="0"/>
                  </a:move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lnTo>
                    <a:pt x="116348" y="19416"/>
                  </a:lnTo>
                  <a:cubicBezTo>
                    <a:pt x="128704" y="19416"/>
                    <a:pt x="128704" y="0"/>
                    <a:pt x="116348" y="0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2665140" y="694297"/>
              <a:ext cx="161504" cy="19415"/>
            </a:xfrm>
            <a:custGeom>
              <a:avLst/>
              <a:gdLst>
                <a:gd name="connsiteX0" fmla="*/ 152238 w 161504"/>
                <a:gd name="connsiteY0" fmla="*/ 0 h 19415"/>
                <a:gd name="connsiteX1" fmla="*/ 9267 w 161504"/>
                <a:gd name="connsiteY1" fmla="*/ 0 h 19415"/>
                <a:gd name="connsiteX2" fmla="*/ 9267 w 161504"/>
                <a:gd name="connsiteY2" fmla="*/ 19416 h 19415"/>
                <a:gd name="connsiteX3" fmla="*/ 152238 w 161504"/>
                <a:gd name="connsiteY3" fmla="*/ 19416 h 19415"/>
                <a:gd name="connsiteX4" fmla="*/ 152238 w 161504"/>
                <a:gd name="connsiteY4" fmla="*/ 0 h 19415"/>
              </a:gdLst>
              <a:ahLst/>
              <a:cxnLst/>
              <a:rect l="l" t="t" r="r" b="b"/>
              <a:pathLst>
                <a:path w="161504" h="19415">
                  <a:moveTo>
                    <a:pt x="152238" y="0"/>
                  </a:move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lnTo>
                    <a:pt x="152238" y="19416"/>
                  </a:lnTo>
                  <a:cubicBezTo>
                    <a:pt x="164593" y="19416"/>
                    <a:pt x="164593" y="0"/>
                    <a:pt x="152238" y="0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2315795" y="586165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660399" y="537648"/>
              <a:ext cx="1542030" cy="24622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sp>
        <p:nvSpPr>
          <p:cNvPr id="12" name="标题 1"/>
          <p:cNvSpPr txBox="1"/>
          <p:nvPr/>
        </p:nvSpPr>
        <p:spPr>
          <a:xfrm flipH="1">
            <a:off x="8962062" y="3823681"/>
            <a:ext cx="2671139" cy="457200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标题 1"/>
          <p:cNvSpPr txBox="1"/>
          <p:nvPr/>
        </p:nvSpPr>
        <p:spPr>
          <a:xfrm flipH="1">
            <a:off x="8956158" y="3824771"/>
            <a:ext cx="455021" cy="45502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9025159" y="3896820"/>
            <a:ext cx="317019" cy="31092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417083" y="3939135"/>
            <a:ext cx="2126344" cy="2262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TW" sz="11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AI</a:t>
            </a:r>
            <a:r>
              <a:rPr kumimoji="1" lang="zh-TW" altLang="en-US" sz="11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應用於內容創作與自動化工作</a:t>
            </a:r>
            <a:endParaRPr kumimoji="1" lang="zh-CN" altLang="en-US" sz="1100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Segoe UI" panose="020B0502040204020203" pitchFamily="34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6572250" y="3106369"/>
            <a:ext cx="4997451" cy="6018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Gemini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307943" y="1871929"/>
            <a:ext cx="2777671" cy="11722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 dirty="0">
                <a:ln w="12700">
                  <a:noFill/>
                </a:ln>
                <a:solidFill>
                  <a:srgbClr val="FFFFFF">
                    <a:alpha val="26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Part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8" name="标题 1"/>
          <p:cNvSpPr txBox="1"/>
          <p:nvPr/>
        </p:nvSpPr>
        <p:spPr>
          <a:xfrm rot="5400000" flipH="1">
            <a:off x="4046467" y="4855322"/>
            <a:ext cx="872831" cy="851786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9" name="标题 1"/>
          <p:cNvSpPr txBox="1"/>
          <p:nvPr/>
        </p:nvSpPr>
        <p:spPr>
          <a:xfrm rot="5400000" flipH="1">
            <a:off x="3727789" y="4494603"/>
            <a:ext cx="280477" cy="273714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512778" y="774163"/>
            <a:ext cx="2120423" cy="22601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 dirty="0">
                <a:ln w="12700">
                  <a:noFill/>
                </a:ln>
                <a:solidFill>
                  <a:srgbClr val="FFFFFF">
                    <a:alpha val="26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01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5104981" y="1765168"/>
            <a:ext cx="1907308" cy="2223554"/>
            <a:chOff x="5104981" y="1765168"/>
            <a:chExt cx="1907308" cy="2223554"/>
          </a:xfrm>
        </p:grpSpPr>
        <p:sp>
          <p:nvSpPr>
            <p:cNvPr id="4" name="标题 1"/>
            <p:cNvSpPr txBox="1"/>
            <p:nvPr/>
          </p:nvSpPr>
          <p:spPr>
            <a:xfrm rot="1800000">
              <a:off x="5518635" y="1904945"/>
              <a:ext cx="1080000" cy="1944000"/>
            </a:xfrm>
            <a:prstGeom prst="round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5" name="标题 1"/>
            <p:cNvSpPr txBox="1"/>
            <p:nvPr/>
          </p:nvSpPr>
          <p:spPr>
            <a:xfrm rot="1800000">
              <a:off x="5940665" y="2220870"/>
              <a:ext cx="720000" cy="4320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Yu Gothic UI Semibold" panose="020B0700000000000000" pitchFamily="34" charset="-128"/>
                  <a:ea typeface="Yu Gothic UI Semibold" panose="020B0700000000000000" pitchFamily="34" charset="-128"/>
                  <a:cs typeface="OPPOSans L"/>
                </a:rPr>
                <a:t>02</a:t>
              </a: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751966" y="1765167"/>
            <a:ext cx="1907308" cy="2223554"/>
            <a:chOff x="8751966" y="1765167"/>
            <a:chExt cx="1907308" cy="2223554"/>
          </a:xfrm>
        </p:grpSpPr>
        <p:sp>
          <p:nvSpPr>
            <p:cNvPr id="7" name="标题 1"/>
            <p:cNvSpPr txBox="1"/>
            <p:nvPr/>
          </p:nvSpPr>
          <p:spPr>
            <a:xfrm rot="1800000">
              <a:off x="9165620" y="1904944"/>
              <a:ext cx="1080000" cy="1944000"/>
            </a:xfrm>
            <a:prstGeom prst="round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8" name="标题 1"/>
            <p:cNvSpPr txBox="1"/>
            <p:nvPr/>
          </p:nvSpPr>
          <p:spPr>
            <a:xfrm rot="1800000">
              <a:off x="9587650" y="2220869"/>
              <a:ext cx="720000" cy="4320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Yu Gothic UI Semibold" panose="020B0700000000000000" pitchFamily="34" charset="-128"/>
                  <a:ea typeface="Yu Gothic UI Semibold" panose="020B0700000000000000" pitchFamily="34" charset="-128"/>
                  <a:cs typeface="OPPOSans L"/>
                </a:rPr>
                <a:t>03</a:t>
              </a: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1457995" y="1765167"/>
            <a:ext cx="1907308" cy="2223554"/>
            <a:chOff x="1457995" y="1765167"/>
            <a:chExt cx="1907308" cy="2223554"/>
          </a:xfrm>
        </p:grpSpPr>
        <p:sp>
          <p:nvSpPr>
            <p:cNvPr id="10" name="标题 1"/>
            <p:cNvSpPr txBox="1"/>
            <p:nvPr/>
          </p:nvSpPr>
          <p:spPr>
            <a:xfrm rot="1800000">
              <a:off x="1871649" y="1904944"/>
              <a:ext cx="1080000" cy="1944000"/>
            </a:xfrm>
            <a:prstGeom prst="round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1" name="标题 1"/>
            <p:cNvSpPr txBox="1"/>
            <p:nvPr/>
          </p:nvSpPr>
          <p:spPr>
            <a:xfrm rot="1800000">
              <a:off x="2293679" y="2220869"/>
              <a:ext cx="720000" cy="4320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Yu Gothic UI Semibold" panose="020B0700000000000000" pitchFamily="34" charset="-128"/>
                  <a:ea typeface="Yu Gothic UI Semibold" panose="020B0700000000000000" pitchFamily="34" charset="-128"/>
                  <a:cs typeface="OPPOSans L"/>
                </a:rPr>
                <a:t>01</a:t>
              </a: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sp>
        <p:nvSpPr>
          <p:cNvPr id="12" name="标题 1"/>
          <p:cNvSpPr txBox="1"/>
          <p:nvPr/>
        </p:nvSpPr>
        <p:spPr>
          <a:xfrm>
            <a:off x="516000" y="2839456"/>
            <a:ext cx="11160000" cy="2520000"/>
          </a:xfrm>
          <a:prstGeom prst="rect">
            <a:avLst/>
          </a:prstGeom>
          <a:gradFill>
            <a:gsLst>
              <a:gs pos="37000">
                <a:schemeClr val="bg1"/>
              </a:gs>
              <a:gs pos="74000">
                <a:schemeClr val="bg1">
                  <a:lumMod val="9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13" name="标题 1"/>
          <p:cNvCxnSpPr/>
          <p:nvPr/>
        </p:nvCxnSpPr>
        <p:spPr>
          <a:xfrm>
            <a:off x="516000" y="2839456"/>
            <a:ext cx="11160000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miter/>
            <a:tailEnd type="none"/>
          </a:ln>
        </p:spPr>
      </p:cxnSp>
      <p:sp>
        <p:nvSpPr>
          <p:cNvPr id="14" name="标题 1"/>
          <p:cNvSpPr txBox="1"/>
          <p:nvPr/>
        </p:nvSpPr>
        <p:spPr>
          <a:xfrm>
            <a:off x="858664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Imagen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指令結構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755187" y="3618532"/>
            <a:ext cx="3374953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指令結構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: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</a:t>
            </a:r>
            <a:endParaRPr lang="en-US" altLang="zh-TW" sz="14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「你是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...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（職業、語氣、名字的角色設定）」＋「幫我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...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（明確、客觀、可量化的描述）」＋「範例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...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（提供越多越精確）」 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
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指令範例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你是英國的明星主廚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Jamie Oliver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，教我怎麼做卡路里每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100 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克低於</a:t>
            </a:r>
            <a:r>
              <a:rPr lang="en-US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150 </a:t>
            </a:r>
            <a:r>
              <a:rPr lang="zh-TW" altLang="zh-TW" sz="1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卡、無咖啡因、香氣濃郁的苦甜提拉米蘇。</a:t>
            </a:r>
            <a:endParaRPr kumimoji="1" lang="zh-CN" altLang="en-US" sz="14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505650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課堂練習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4714128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自我介紹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: </a:t>
            </a:r>
          </a:p>
          <a:p>
            <a:pPr>
              <a:lnSpc>
                <a:spcPct val="150000"/>
              </a:lnSpc>
            </a:pPr>
            <a:r>
              <a:rPr kumimoji="1" lang="zh-TW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我是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剛畢業的多媒體設計系學生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 Alan，</a:t>
            </a:r>
            <a:r>
              <a:rPr kumimoji="1" lang="zh-TW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幫我準備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參加外商的數位設計師面試所做的3分鐘英文自我介紹準備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搜尋資訊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: 台北市大安區國北教實小附近的國小安親班、有2024暑期營隊和夏令營隊資訊製表。</a:t>
            </a:r>
            <a:endParaRPr kumimoji="1" lang="zh-CN" altLang="en-US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8152636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課後作業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8363650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TW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請幫我製作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臺北捷運萬大線「朝氣蓬勃」電聯車預計8月抵臺的宣傳貼文和圖片。</a:t>
            </a:r>
            <a:endParaRPr kumimoji="1" lang="zh-CN" altLang="en-US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指令及範例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21" name="群組 20"/>
          <p:cNvGrpSpPr/>
          <p:nvPr/>
        </p:nvGrpSpPr>
        <p:grpSpPr>
          <a:xfrm>
            <a:off x="215900" y="406400"/>
            <a:ext cx="586739" cy="508000"/>
            <a:chOff x="215900" y="406400"/>
            <a:chExt cx="586739" cy="508000"/>
          </a:xfrm>
        </p:grpSpPr>
        <p:sp>
          <p:nvSpPr>
            <p:cNvPr id="22" name="标题 1"/>
            <p:cNvSpPr txBox="1"/>
            <p:nvPr/>
          </p:nvSpPr>
          <p:spPr>
            <a:xfrm>
              <a:off x="292099" y="725805"/>
              <a:ext cx="510540" cy="188595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8575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23" name="标题 1"/>
            <p:cNvSpPr txBox="1"/>
            <p:nvPr/>
          </p:nvSpPr>
          <p:spPr>
            <a:xfrm>
              <a:off x="215900" y="406400"/>
              <a:ext cx="508000" cy="50800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1" y="12561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1">
            <a:off x="2667000" y="-2666999"/>
            <a:ext cx="6858000" cy="12192000"/>
          </a:xfrm>
          <a:custGeom>
            <a:avLst/>
            <a:gdLst>
              <a:gd name="connsiteX0" fmla="*/ 6858000 w 6858000"/>
              <a:gd name="connsiteY0" fmla="*/ 0 h 12192000"/>
              <a:gd name="connsiteX1" fmla="*/ 6858000 w 6858000"/>
              <a:gd name="connsiteY1" fmla="*/ 12192000 h 12192000"/>
              <a:gd name="connsiteX2" fmla="*/ 0 w 6858000"/>
              <a:gd name="connsiteY2" fmla="*/ 12192000 h 12192000"/>
              <a:gd name="connsiteX3" fmla="*/ 0 w 6858000"/>
              <a:gd name="connsiteY3" fmla="*/ 0 h 12192000"/>
              <a:gd name="connsiteX4" fmla="*/ 6858000 w 6858000"/>
              <a:gd name="connsiteY4" fmla="*/ 0 h 12192000"/>
              <a:gd name="connsiteX5" fmla="*/ 5399690 w 6858000"/>
              <a:gd name="connsiteY5" fmla="*/ 7672551 h 12192000"/>
              <a:gd name="connsiteX6" fmla="*/ 1458311 w 6858000"/>
              <a:gd name="connsiteY6" fmla="*/ 7672551 h 12192000"/>
              <a:gd name="connsiteX7" fmla="*/ 1458311 w 6858000"/>
              <a:gd name="connsiteY7" fmla="*/ 11518899 h 12192000"/>
              <a:gd name="connsiteX8" fmla="*/ 5399690 w 6858000"/>
              <a:gd name="connsiteY8" fmla="*/ 11518899 h 12192000"/>
              <a:gd name="connsiteX9" fmla="*/ 5399690 w 6858000"/>
              <a:gd name="connsiteY9" fmla="*/ 7672551 h 12192000"/>
            </a:gdLst>
            <a:ahLst/>
            <a:cxnLst/>
            <a:rect l="l" t="t" r="r" b="b"/>
            <a:pathLst>
              <a:path w="6858000" h="12192000">
                <a:moveTo>
                  <a:pt x="6858000" y="0"/>
                </a:moveTo>
                <a:lnTo>
                  <a:pt x="6858000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6858000" y="0"/>
                </a:lnTo>
                <a:close/>
                <a:moveTo>
                  <a:pt x="5399690" y="7672551"/>
                </a:moveTo>
                <a:lnTo>
                  <a:pt x="1458311" y="7672551"/>
                </a:lnTo>
                <a:lnTo>
                  <a:pt x="1458311" y="11518899"/>
                </a:lnTo>
                <a:lnTo>
                  <a:pt x="5399690" y="11518899"/>
                </a:lnTo>
                <a:lnTo>
                  <a:pt x="5399690" y="7672551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673101" y="527942"/>
            <a:ext cx="2153543" cy="246221"/>
            <a:chOff x="673101" y="527942"/>
            <a:chExt cx="2153543" cy="246221"/>
          </a:xfrm>
        </p:grpSpPr>
        <p:sp>
          <p:nvSpPr>
            <p:cNvPr id="7" name="标题 1"/>
            <p:cNvSpPr txBox="1"/>
            <p:nvPr/>
          </p:nvSpPr>
          <p:spPr>
            <a:xfrm>
              <a:off x="2664552" y="588392"/>
              <a:ext cx="161504" cy="19415"/>
            </a:xfrm>
            <a:custGeom>
              <a:avLst/>
              <a:gdLst>
                <a:gd name="connsiteX0" fmla="*/ 9267 w 161504"/>
                <a:gd name="connsiteY0" fmla="*/ 19416 h 19415"/>
                <a:gd name="connsiteX1" fmla="*/ 152238 w 161504"/>
                <a:gd name="connsiteY1" fmla="*/ 19416 h 19415"/>
                <a:gd name="connsiteX2" fmla="*/ 152238 w 161504"/>
                <a:gd name="connsiteY2" fmla="*/ 0 h 19415"/>
                <a:gd name="connsiteX3" fmla="*/ 9267 w 161504"/>
                <a:gd name="connsiteY3" fmla="*/ 0 h 19415"/>
                <a:gd name="connsiteX4" fmla="*/ 9267 w 161504"/>
                <a:gd name="connsiteY4" fmla="*/ 19416 h 19415"/>
              </a:gdLst>
              <a:ahLst/>
              <a:cxnLst/>
              <a:rect l="l" t="t" r="r" b="b"/>
              <a:pathLst>
                <a:path w="161504" h="19415">
                  <a:moveTo>
                    <a:pt x="9267" y="19416"/>
                  </a:moveTo>
                  <a:lnTo>
                    <a:pt x="152238" y="19416"/>
                  </a:lnTo>
                  <a:cubicBezTo>
                    <a:pt x="164593" y="19416"/>
                    <a:pt x="164593" y="0"/>
                    <a:pt x="152238" y="0"/>
                  </a:cubicBez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2665140" y="641344"/>
              <a:ext cx="125614" cy="19415"/>
            </a:xfrm>
            <a:custGeom>
              <a:avLst/>
              <a:gdLst>
                <a:gd name="connsiteX0" fmla="*/ 116348 w 125614"/>
                <a:gd name="connsiteY0" fmla="*/ 0 h 19415"/>
                <a:gd name="connsiteX1" fmla="*/ 9267 w 125614"/>
                <a:gd name="connsiteY1" fmla="*/ 0 h 19415"/>
                <a:gd name="connsiteX2" fmla="*/ 9267 w 125614"/>
                <a:gd name="connsiteY2" fmla="*/ 19416 h 19415"/>
                <a:gd name="connsiteX3" fmla="*/ 116348 w 125614"/>
                <a:gd name="connsiteY3" fmla="*/ 19416 h 19415"/>
                <a:gd name="connsiteX4" fmla="*/ 116348 w 125614"/>
                <a:gd name="connsiteY4" fmla="*/ 0 h 19415"/>
              </a:gdLst>
              <a:ahLst/>
              <a:cxnLst/>
              <a:rect l="l" t="t" r="r" b="b"/>
              <a:pathLst>
                <a:path w="125614" h="19415">
                  <a:moveTo>
                    <a:pt x="116348" y="0"/>
                  </a:move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lnTo>
                    <a:pt x="116348" y="19416"/>
                  </a:lnTo>
                  <a:cubicBezTo>
                    <a:pt x="128704" y="19416"/>
                    <a:pt x="128704" y="0"/>
                    <a:pt x="116348" y="0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2665140" y="694297"/>
              <a:ext cx="161504" cy="19415"/>
            </a:xfrm>
            <a:custGeom>
              <a:avLst/>
              <a:gdLst>
                <a:gd name="connsiteX0" fmla="*/ 152238 w 161504"/>
                <a:gd name="connsiteY0" fmla="*/ 0 h 19415"/>
                <a:gd name="connsiteX1" fmla="*/ 9267 w 161504"/>
                <a:gd name="connsiteY1" fmla="*/ 0 h 19415"/>
                <a:gd name="connsiteX2" fmla="*/ 9267 w 161504"/>
                <a:gd name="connsiteY2" fmla="*/ 19416 h 19415"/>
                <a:gd name="connsiteX3" fmla="*/ 152238 w 161504"/>
                <a:gd name="connsiteY3" fmla="*/ 19416 h 19415"/>
                <a:gd name="connsiteX4" fmla="*/ 152238 w 161504"/>
                <a:gd name="connsiteY4" fmla="*/ 0 h 19415"/>
              </a:gdLst>
              <a:ahLst/>
              <a:cxnLst/>
              <a:rect l="l" t="t" r="r" b="b"/>
              <a:pathLst>
                <a:path w="161504" h="19415">
                  <a:moveTo>
                    <a:pt x="152238" y="0"/>
                  </a:move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lnTo>
                    <a:pt x="152238" y="19416"/>
                  </a:lnTo>
                  <a:cubicBezTo>
                    <a:pt x="164593" y="19416"/>
                    <a:pt x="164593" y="0"/>
                    <a:pt x="152238" y="0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2315795" y="586165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673101" y="527942"/>
              <a:ext cx="1542030" cy="24622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sp>
        <p:nvSpPr>
          <p:cNvPr id="12" name="标题 1"/>
          <p:cNvSpPr txBox="1"/>
          <p:nvPr/>
        </p:nvSpPr>
        <p:spPr>
          <a:xfrm flipH="1">
            <a:off x="8962062" y="3974810"/>
            <a:ext cx="2569539" cy="457200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标题 1"/>
          <p:cNvSpPr txBox="1"/>
          <p:nvPr/>
        </p:nvSpPr>
        <p:spPr>
          <a:xfrm flipH="1">
            <a:off x="8956157" y="3975900"/>
            <a:ext cx="455021" cy="45502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9025158" y="4047949"/>
            <a:ext cx="317019" cy="31092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405257" y="4090264"/>
            <a:ext cx="2126344" cy="2262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TW" sz="11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AI</a:t>
            </a:r>
            <a:r>
              <a:rPr kumimoji="1" lang="zh-TW" altLang="en-US" sz="11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應用於內容創作與自動化工作</a:t>
            </a:r>
            <a:endParaRPr kumimoji="1" lang="zh-CN" altLang="en-US" sz="1100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Segoe UI" panose="020B0502040204020203" pitchFamily="34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6096000" y="3106369"/>
            <a:ext cx="5473701" cy="689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Google Ai Studio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307943" y="1871929"/>
            <a:ext cx="2777671" cy="11722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26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Part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8" name="标题 1"/>
          <p:cNvSpPr txBox="1"/>
          <p:nvPr/>
        </p:nvSpPr>
        <p:spPr>
          <a:xfrm rot="5400000" flipH="1">
            <a:off x="4046467" y="4855322"/>
            <a:ext cx="872831" cy="851786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9" name="标题 1"/>
          <p:cNvSpPr txBox="1"/>
          <p:nvPr/>
        </p:nvSpPr>
        <p:spPr>
          <a:xfrm rot="5400000" flipH="1">
            <a:off x="3727789" y="4494603"/>
            <a:ext cx="280477" cy="273714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512778" y="774163"/>
            <a:ext cx="2120423" cy="22601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26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02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3" name="标题 1"/>
          <p:cNvCxnSpPr/>
          <p:nvPr/>
        </p:nvCxnSpPr>
        <p:spPr>
          <a:xfrm>
            <a:off x="2729027" y="2863757"/>
            <a:ext cx="1718081" cy="1"/>
          </a:xfrm>
          <a:prstGeom prst="line">
            <a:avLst/>
          </a:prstGeom>
          <a:noFill/>
          <a:ln w="3175" cap="sq">
            <a:solidFill>
              <a:schemeClr val="accent1"/>
            </a:solidFill>
            <a:miter/>
            <a:tailEnd type="triangle"/>
          </a:ln>
        </p:spPr>
      </p:cxnSp>
      <p:cxnSp>
        <p:nvCxnSpPr>
          <p:cNvPr id="4" name="标题 1"/>
          <p:cNvCxnSpPr/>
          <p:nvPr/>
        </p:nvCxnSpPr>
        <p:spPr>
          <a:xfrm>
            <a:off x="5266964" y="2863757"/>
            <a:ext cx="1707149" cy="1"/>
          </a:xfrm>
          <a:prstGeom prst="line">
            <a:avLst/>
          </a:prstGeom>
          <a:noFill/>
          <a:ln w="3175" cap="sq">
            <a:solidFill>
              <a:schemeClr val="accent1"/>
            </a:solidFill>
            <a:miter/>
            <a:tailEnd type="triangle"/>
          </a:ln>
        </p:spPr>
      </p:cxnSp>
      <p:sp>
        <p:nvSpPr>
          <p:cNvPr id="5" name="标题 1"/>
          <p:cNvSpPr txBox="1"/>
          <p:nvPr/>
        </p:nvSpPr>
        <p:spPr>
          <a:xfrm>
            <a:off x="1986687" y="2514655"/>
            <a:ext cx="698205" cy="69820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4447542" y="2514655"/>
            <a:ext cx="698205" cy="69820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021162" y="2514655"/>
            <a:ext cx="698205" cy="69820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552907" y="2514655"/>
            <a:ext cx="698205" cy="69820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cxnSp>
        <p:nvCxnSpPr>
          <p:cNvPr id="9" name="标题 1"/>
          <p:cNvCxnSpPr/>
          <p:nvPr/>
        </p:nvCxnSpPr>
        <p:spPr>
          <a:xfrm>
            <a:off x="7783038" y="2863757"/>
            <a:ext cx="1718080" cy="1"/>
          </a:xfrm>
          <a:prstGeom prst="line">
            <a:avLst/>
          </a:prstGeom>
          <a:noFill/>
          <a:ln w="3175" cap="sq">
            <a:solidFill>
              <a:schemeClr val="accent1"/>
            </a:solidFill>
            <a:miter/>
            <a:tailEnd type="triangle"/>
          </a:ln>
        </p:spPr>
      </p:cxnSp>
      <p:sp>
        <p:nvSpPr>
          <p:cNvPr id="10" name="标题 1"/>
          <p:cNvSpPr txBox="1"/>
          <p:nvPr/>
        </p:nvSpPr>
        <p:spPr>
          <a:xfrm>
            <a:off x="1875967" y="2403935"/>
            <a:ext cx="919645" cy="919645"/>
          </a:xfrm>
          <a:prstGeom prst="arc">
            <a:avLst>
              <a:gd name="adj1" fmla="val 393838"/>
              <a:gd name="adj2" fmla="val 18064512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4336822" y="2403935"/>
            <a:ext cx="919645" cy="919645"/>
          </a:xfrm>
          <a:prstGeom prst="arc">
            <a:avLst>
              <a:gd name="adj1" fmla="val 11519722"/>
              <a:gd name="adj2" fmla="val 1230871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6910442" y="2403935"/>
            <a:ext cx="919645" cy="919645"/>
          </a:xfrm>
          <a:prstGeom prst="arc">
            <a:avLst>
              <a:gd name="adj1" fmla="val 11519722"/>
              <a:gd name="adj2" fmla="val 9289648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9442187" y="2403935"/>
            <a:ext cx="919645" cy="919645"/>
          </a:xfrm>
          <a:prstGeom prst="arc">
            <a:avLst>
              <a:gd name="adj1" fmla="val 11519722"/>
              <a:gd name="adj2" fmla="val 2808041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3456306" y="2787356"/>
            <a:ext cx="152802" cy="1528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5978897" y="2787356"/>
            <a:ext cx="152802" cy="1528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10317" y="2787356"/>
            <a:ext cx="152802" cy="152802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2140527" y="2668495"/>
            <a:ext cx="390525" cy="390525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4601382" y="2692808"/>
            <a:ext cx="390525" cy="34189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7190007" y="2668495"/>
            <a:ext cx="360515" cy="390525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706747" y="2674795"/>
            <a:ext cx="390525" cy="37792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6040755" y="3614067"/>
            <a:ext cx="2644140" cy="52359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影片解析助教角色設定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236205" y="4213860"/>
            <a:ext cx="2281902" cy="19202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4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角色設定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: </a:t>
            </a:r>
          </a:p>
          <a:p>
            <a:pPr>
              <a:lnSpc>
                <a:spcPct val="14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根據檔案解析影片內容，寫成授課投影片的操作步驟教學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。</a:t>
            </a:r>
            <a:endParaRPr kumimoji="1" lang="zh-CN" altLang="en-US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3560743" y="3614067"/>
            <a:ext cx="2457972" cy="52359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旅行社企劃角色設定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3687907" y="4213860"/>
            <a:ext cx="2230948" cy="19202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4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角色設定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: </a:t>
            </a:r>
          </a:p>
          <a:p>
            <a:pPr>
              <a:lnSpc>
                <a:spcPct val="14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負責撰寫暑假親子旅遊行程特色介紹300字。</a:t>
            </a:r>
            <a:endParaRPr kumimoji="1" lang="zh-CN" altLang="en-US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8572500" y="3614067"/>
            <a:ext cx="2644140" cy="52359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餐廳菜單規劃師角色設定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8767950" y="4213860"/>
            <a:ext cx="2281902" cy="19202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4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角色設定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: </a:t>
            </a:r>
          </a:p>
          <a:p>
            <a:pPr>
              <a:lnSpc>
                <a:spcPct val="14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根據餐點圖寫出餐廳菜單的餐點介紹，用語專業且引人入勝，字數最多40個字元。</a:t>
            </a:r>
            <a:endParaRPr kumimoji="1" lang="zh-CN" altLang="en-US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1006280" y="3614067"/>
            <a:ext cx="2644140" cy="52359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手工藝賣場客服角色設定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1228724" y="4213860"/>
            <a:ext cx="2227581" cy="19202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4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角色設定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: </a:t>
            </a:r>
          </a:p>
          <a:p>
            <a:pPr>
              <a:lnSpc>
                <a:spcPct val="14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負責回覆毛線編織相關的疑難雜症，包含選購、教學和當季靈感啟發，語氣親切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Light" panose="020B0300000000000000" pitchFamily="34" charset="-128"/>
                <a:ea typeface="Yu Gothic Light" panose="020B0300000000000000" pitchFamily="34" charset="-128"/>
                <a:cs typeface="Poppins"/>
              </a:rPr>
              <a:t>。</a:t>
            </a:r>
            <a:endParaRPr kumimoji="1" lang="zh-CN" altLang="en-US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TW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介紹與</a:t>
            </a:r>
            <a:r>
              <a:rPr kumimoji="1" lang="en-US" altLang="zh-TW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Prompt</a:t>
            </a: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範例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30" name="群組 29"/>
          <p:cNvGrpSpPr/>
          <p:nvPr/>
        </p:nvGrpSpPr>
        <p:grpSpPr>
          <a:xfrm>
            <a:off x="215900" y="406400"/>
            <a:ext cx="586739" cy="508000"/>
            <a:chOff x="215900" y="406400"/>
            <a:chExt cx="586739" cy="508000"/>
          </a:xfrm>
        </p:grpSpPr>
        <p:sp>
          <p:nvSpPr>
            <p:cNvPr id="31" name="标题 1"/>
            <p:cNvSpPr txBox="1"/>
            <p:nvPr/>
          </p:nvSpPr>
          <p:spPr>
            <a:xfrm>
              <a:off x="292099" y="725805"/>
              <a:ext cx="510540" cy="188595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8575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32" name="标题 1"/>
            <p:cNvSpPr txBox="1"/>
            <p:nvPr/>
          </p:nvSpPr>
          <p:spPr>
            <a:xfrm>
              <a:off x="215900" y="406400"/>
              <a:ext cx="508000" cy="50800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sp>
        <p:nvSpPr>
          <p:cNvPr id="33" name="矩形 32">
            <a:extLst>
              <a:ext uri="{FF2B5EF4-FFF2-40B4-BE49-F238E27FC236}">
                <a16:creationId xmlns:a16="http://schemas.microsoft.com/office/drawing/2014/main" id="{33A24865-D39A-484A-92F4-5AB11F8C4CB5}"/>
              </a:ext>
            </a:extLst>
          </p:cNvPr>
          <p:cNvSpPr/>
          <p:nvPr/>
        </p:nvSpPr>
        <p:spPr>
          <a:xfrm>
            <a:off x="1228724" y="1483841"/>
            <a:ext cx="76723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Google AI Studio</a:t>
            </a:r>
            <a:r>
              <a:rPr lang="zh-TW" altLang="en-US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是提供選擇</a:t>
            </a:r>
            <a:r>
              <a:rPr lang="en-US" altLang="zh-TW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Gemini </a:t>
            </a:r>
            <a:r>
              <a:rPr lang="zh-TW" altLang="zh-TW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模型</a:t>
            </a:r>
            <a:r>
              <a:rPr lang="zh-TW" altLang="en-US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、設定</a:t>
            </a:r>
            <a:r>
              <a:rPr lang="en-US" altLang="zh-TW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Prompt</a:t>
            </a:r>
            <a:r>
              <a:rPr lang="zh-TW" altLang="en-US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與取得</a:t>
            </a:r>
            <a:r>
              <a:rPr lang="en-US" altLang="zh-TW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Gemini API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1" y="12561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1">
            <a:off x="2667000" y="-2666999"/>
            <a:ext cx="6858000" cy="12192000"/>
          </a:xfrm>
          <a:custGeom>
            <a:avLst/>
            <a:gdLst>
              <a:gd name="connsiteX0" fmla="*/ 6858000 w 6858000"/>
              <a:gd name="connsiteY0" fmla="*/ 0 h 12192000"/>
              <a:gd name="connsiteX1" fmla="*/ 6858000 w 6858000"/>
              <a:gd name="connsiteY1" fmla="*/ 12192000 h 12192000"/>
              <a:gd name="connsiteX2" fmla="*/ 0 w 6858000"/>
              <a:gd name="connsiteY2" fmla="*/ 12192000 h 12192000"/>
              <a:gd name="connsiteX3" fmla="*/ 0 w 6858000"/>
              <a:gd name="connsiteY3" fmla="*/ 0 h 12192000"/>
              <a:gd name="connsiteX4" fmla="*/ 6858000 w 6858000"/>
              <a:gd name="connsiteY4" fmla="*/ 0 h 12192000"/>
              <a:gd name="connsiteX5" fmla="*/ 5399690 w 6858000"/>
              <a:gd name="connsiteY5" fmla="*/ 7672551 h 12192000"/>
              <a:gd name="connsiteX6" fmla="*/ 1458311 w 6858000"/>
              <a:gd name="connsiteY6" fmla="*/ 7672551 h 12192000"/>
              <a:gd name="connsiteX7" fmla="*/ 1458311 w 6858000"/>
              <a:gd name="connsiteY7" fmla="*/ 11518899 h 12192000"/>
              <a:gd name="connsiteX8" fmla="*/ 5399690 w 6858000"/>
              <a:gd name="connsiteY8" fmla="*/ 11518899 h 12192000"/>
              <a:gd name="connsiteX9" fmla="*/ 5399690 w 6858000"/>
              <a:gd name="connsiteY9" fmla="*/ 7672551 h 12192000"/>
            </a:gdLst>
            <a:ahLst/>
            <a:cxnLst/>
            <a:rect l="l" t="t" r="r" b="b"/>
            <a:pathLst>
              <a:path w="6858000" h="12192000">
                <a:moveTo>
                  <a:pt x="6858000" y="0"/>
                </a:moveTo>
                <a:lnTo>
                  <a:pt x="6858000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6858000" y="0"/>
                </a:lnTo>
                <a:close/>
                <a:moveTo>
                  <a:pt x="5399690" y="7672551"/>
                </a:moveTo>
                <a:lnTo>
                  <a:pt x="1458311" y="7672551"/>
                </a:lnTo>
                <a:lnTo>
                  <a:pt x="1458311" y="11518899"/>
                </a:lnTo>
                <a:lnTo>
                  <a:pt x="5399690" y="11518899"/>
                </a:lnTo>
                <a:lnTo>
                  <a:pt x="5399690" y="7672551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673101" y="527942"/>
            <a:ext cx="2153543" cy="246221"/>
            <a:chOff x="673101" y="527942"/>
            <a:chExt cx="2153543" cy="246221"/>
          </a:xfrm>
        </p:grpSpPr>
        <p:sp>
          <p:nvSpPr>
            <p:cNvPr id="7" name="标题 1"/>
            <p:cNvSpPr txBox="1"/>
            <p:nvPr/>
          </p:nvSpPr>
          <p:spPr>
            <a:xfrm>
              <a:off x="2664552" y="588392"/>
              <a:ext cx="161504" cy="19415"/>
            </a:xfrm>
            <a:custGeom>
              <a:avLst/>
              <a:gdLst>
                <a:gd name="connsiteX0" fmla="*/ 9267 w 161504"/>
                <a:gd name="connsiteY0" fmla="*/ 19416 h 19415"/>
                <a:gd name="connsiteX1" fmla="*/ 152238 w 161504"/>
                <a:gd name="connsiteY1" fmla="*/ 19416 h 19415"/>
                <a:gd name="connsiteX2" fmla="*/ 152238 w 161504"/>
                <a:gd name="connsiteY2" fmla="*/ 0 h 19415"/>
                <a:gd name="connsiteX3" fmla="*/ 9267 w 161504"/>
                <a:gd name="connsiteY3" fmla="*/ 0 h 19415"/>
                <a:gd name="connsiteX4" fmla="*/ 9267 w 161504"/>
                <a:gd name="connsiteY4" fmla="*/ 19416 h 19415"/>
              </a:gdLst>
              <a:ahLst/>
              <a:cxnLst/>
              <a:rect l="l" t="t" r="r" b="b"/>
              <a:pathLst>
                <a:path w="161504" h="19415">
                  <a:moveTo>
                    <a:pt x="9267" y="19416"/>
                  </a:moveTo>
                  <a:lnTo>
                    <a:pt x="152238" y="19416"/>
                  </a:lnTo>
                  <a:cubicBezTo>
                    <a:pt x="164593" y="19416"/>
                    <a:pt x="164593" y="0"/>
                    <a:pt x="152238" y="0"/>
                  </a:cubicBez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2665140" y="641344"/>
              <a:ext cx="125614" cy="19415"/>
            </a:xfrm>
            <a:custGeom>
              <a:avLst/>
              <a:gdLst>
                <a:gd name="connsiteX0" fmla="*/ 116348 w 125614"/>
                <a:gd name="connsiteY0" fmla="*/ 0 h 19415"/>
                <a:gd name="connsiteX1" fmla="*/ 9267 w 125614"/>
                <a:gd name="connsiteY1" fmla="*/ 0 h 19415"/>
                <a:gd name="connsiteX2" fmla="*/ 9267 w 125614"/>
                <a:gd name="connsiteY2" fmla="*/ 19416 h 19415"/>
                <a:gd name="connsiteX3" fmla="*/ 116348 w 125614"/>
                <a:gd name="connsiteY3" fmla="*/ 19416 h 19415"/>
                <a:gd name="connsiteX4" fmla="*/ 116348 w 125614"/>
                <a:gd name="connsiteY4" fmla="*/ 0 h 19415"/>
              </a:gdLst>
              <a:ahLst/>
              <a:cxnLst/>
              <a:rect l="l" t="t" r="r" b="b"/>
              <a:pathLst>
                <a:path w="125614" h="19415">
                  <a:moveTo>
                    <a:pt x="116348" y="0"/>
                  </a:move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lnTo>
                    <a:pt x="116348" y="19416"/>
                  </a:lnTo>
                  <a:cubicBezTo>
                    <a:pt x="128704" y="19416"/>
                    <a:pt x="128704" y="0"/>
                    <a:pt x="116348" y="0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2665140" y="694297"/>
              <a:ext cx="161504" cy="19415"/>
            </a:xfrm>
            <a:custGeom>
              <a:avLst/>
              <a:gdLst>
                <a:gd name="connsiteX0" fmla="*/ 152238 w 161504"/>
                <a:gd name="connsiteY0" fmla="*/ 0 h 19415"/>
                <a:gd name="connsiteX1" fmla="*/ 9267 w 161504"/>
                <a:gd name="connsiteY1" fmla="*/ 0 h 19415"/>
                <a:gd name="connsiteX2" fmla="*/ 9267 w 161504"/>
                <a:gd name="connsiteY2" fmla="*/ 19416 h 19415"/>
                <a:gd name="connsiteX3" fmla="*/ 152238 w 161504"/>
                <a:gd name="connsiteY3" fmla="*/ 19416 h 19415"/>
                <a:gd name="connsiteX4" fmla="*/ 152238 w 161504"/>
                <a:gd name="connsiteY4" fmla="*/ 0 h 19415"/>
              </a:gdLst>
              <a:ahLst/>
              <a:cxnLst/>
              <a:rect l="l" t="t" r="r" b="b"/>
              <a:pathLst>
                <a:path w="161504" h="19415">
                  <a:moveTo>
                    <a:pt x="152238" y="0"/>
                  </a:moveTo>
                  <a:lnTo>
                    <a:pt x="9267" y="0"/>
                  </a:lnTo>
                  <a:cubicBezTo>
                    <a:pt x="-3089" y="0"/>
                    <a:pt x="-3089" y="19416"/>
                    <a:pt x="9267" y="19416"/>
                  </a:cubicBezTo>
                  <a:lnTo>
                    <a:pt x="152238" y="19416"/>
                  </a:lnTo>
                  <a:cubicBezTo>
                    <a:pt x="164593" y="19416"/>
                    <a:pt x="164593" y="0"/>
                    <a:pt x="152238" y="0"/>
                  </a:cubicBezTo>
                  <a:close/>
                </a:path>
              </a:pathLst>
            </a:custGeom>
            <a:solidFill>
              <a:schemeClr val="bg1"/>
            </a:solidFill>
            <a:ln w="587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2315795" y="586165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673101" y="527942"/>
              <a:ext cx="1542030" cy="24622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sp>
        <p:nvSpPr>
          <p:cNvPr id="16" name="标题 1"/>
          <p:cNvSpPr txBox="1"/>
          <p:nvPr/>
        </p:nvSpPr>
        <p:spPr>
          <a:xfrm>
            <a:off x="4831444" y="3106369"/>
            <a:ext cx="6738257" cy="1400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2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IG </a:t>
            </a:r>
            <a:r>
              <a:rPr kumimoji="1" lang="en-US" altLang="zh-CN" sz="28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留言回覆進階應用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307943" y="1871929"/>
            <a:ext cx="2777671" cy="11722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26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Part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8" name="标题 1"/>
          <p:cNvSpPr txBox="1"/>
          <p:nvPr/>
        </p:nvSpPr>
        <p:spPr>
          <a:xfrm rot="5400000" flipH="1">
            <a:off x="4046467" y="4855322"/>
            <a:ext cx="872831" cy="851786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9" name="标题 1"/>
          <p:cNvSpPr txBox="1"/>
          <p:nvPr/>
        </p:nvSpPr>
        <p:spPr>
          <a:xfrm rot="5400000" flipH="1">
            <a:off x="3727789" y="4494603"/>
            <a:ext cx="280477" cy="273714"/>
          </a:xfrm>
          <a:custGeom>
            <a:avLst/>
            <a:gdLst>
              <a:gd name="connsiteX0" fmla="*/ 3941379 w 3941379"/>
              <a:gd name="connsiteY0" fmla="*/ 0 h 3846348"/>
              <a:gd name="connsiteX1" fmla="*/ 3941379 w 3941379"/>
              <a:gd name="connsiteY1" fmla="*/ 3846348 h 3846348"/>
              <a:gd name="connsiteX2" fmla="*/ 0 w 3941379"/>
              <a:gd name="connsiteY2" fmla="*/ 3846348 h 3846348"/>
              <a:gd name="connsiteX3" fmla="*/ 0 w 3941379"/>
              <a:gd name="connsiteY3" fmla="*/ 0 h 3846348"/>
              <a:gd name="connsiteX4" fmla="*/ 3941379 w 3941379"/>
              <a:gd name="connsiteY4" fmla="*/ 0 h 3846348"/>
            </a:gdLst>
            <a:ahLst/>
            <a:cxnLst/>
            <a:rect l="l" t="t" r="r" b="b"/>
            <a:pathLst>
              <a:path w="3941379" h="3846348">
                <a:moveTo>
                  <a:pt x="3941379" y="0"/>
                </a:moveTo>
                <a:lnTo>
                  <a:pt x="3941379" y="3846348"/>
                </a:lnTo>
                <a:lnTo>
                  <a:pt x="0" y="3846348"/>
                </a:lnTo>
                <a:lnTo>
                  <a:pt x="0" y="0"/>
                </a:lnTo>
                <a:lnTo>
                  <a:pt x="3941379" y="0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alpha val="37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512778" y="774163"/>
            <a:ext cx="2120423" cy="22601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26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H"/>
              </a:rPr>
              <a:t>03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ECEAB7A3-4E8D-4C0B-847F-215F6061593C}"/>
              </a:ext>
            </a:extLst>
          </p:cNvPr>
          <p:cNvSpPr txBox="1"/>
          <p:nvPr/>
        </p:nvSpPr>
        <p:spPr>
          <a:xfrm flipH="1">
            <a:off x="8962062" y="3974810"/>
            <a:ext cx="2569539" cy="457200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55B952EA-1B64-4845-86CE-A10C8CC4A8A9}"/>
              </a:ext>
            </a:extLst>
          </p:cNvPr>
          <p:cNvSpPr txBox="1"/>
          <p:nvPr/>
        </p:nvSpPr>
        <p:spPr>
          <a:xfrm flipH="1">
            <a:off x="8956157" y="3975900"/>
            <a:ext cx="455021" cy="45502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7AB85BD3-31C9-438C-AE42-DE1C84AB8AC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9025158" y="4047949"/>
            <a:ext cx="317019" cy="310923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标题 1">
            <a:extLst>
              <a:ext uri="{FF2B5EF4-FFF2-40B4-BE49-F238E27FC236}">
                <a16:creationId xmlns:a16="http://schemas.microsoft.com/office/drawing/2014/main" id="{F2A1618C-DF06-4B57-8E1C-1B1F84E91FF9}"/>
              </a:ext>
            </a:extLst>
          </p:cNvPr>
          <p:cNvSpPr txBox="1"/>
          <p:nvPr/>
        </p:nvSpPr>
        <p:spPr>
          <a:xfrm>
            <a:off x="9405257" y="4090264"/>
            <a:ext cx="2126344" cy="2262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TW" sz="11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AI</a:t>
            </a:r>
            <a:r>
              <a:rPr kumimoji="1" lang="zh-TW" altLang="en-US" sz="1100" dirty="0">
                <a:ln w="12700">
                  <a:noFill/>
                </a:ln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egoe UI" panose="020B0502040204020203" pitchFamily="34" charset="0"/>
              </a:rPr>
              <a:t>應用於內容創作與自動化工作</a:t>
            </a:r>
            <a:endParaRPr kumimoji="1" lang="zh-CN" altLang="en-US" sz="1100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802639" y="1506330"/>
            <a:ext cx="2066926" cy="679763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IG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留言即時回覆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1836102" y="2375647"/>
            <a:ext cx="7069948" cy="2106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>
              <a:lnSpc>
                <a:spcPct val="130000"/>
              </a:lnSpc>
            </a:pPr>
            <a:r>
              <a:rPr kumimoji="1" lang="en-US" altLang="zh-CN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工具</a:t>
            </a:r>
            <a:r>
              <a:rPr kumimoji="1" lang="zh-TW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：</a:t>
            </a:r>
            <a:r>
              <a:rPr kumimoji="1" lang="en-US" altLang="zh-CN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 Make Automation Software
</a:t>
            </a:r>
            <a:r>
              <a:rPr kumimoji="1" lang="en-US" altLang="zh-CN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建立</a:t>
            </a:r>
            <a:r>
              <a:rPr kumimoji="1" lang="zh-TW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回覆角色：</a:t>
            </a:r>
            <a:r>
              <a:rPr kumimoji="1" lang="en-US" altLang="zh-CN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 Google AI Studio
</a:t>
            </a:r>
          </a:p>
          <a:p>
            <a:pPr>
              <a:lnSpc>
                <a:spcPct val="130000"/>
              </a:lnSpc>
            </a:pPr>
            <a:r>
              <a:rPr kumimoji="1" lang="en-US" altLang="zh-CN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設定</a:t>
            </a:r>
            <a:r>
              <a:rPr kumimoji="1" lang="en-US" altLang="zh-CN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 IG </a:t>
            </a:r>
            <a:r>
              <a:rPr kumimoji="1" lang="en-US" altLang="zh-CN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留言即時回覆</a:t>
            </a:r>
            <a:r>
              <a:rPr kumimoji="1" lang="zh-TW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：</a:t>
            </a:r>
            <a:r>
              <a:rPr kumimoji="1" lang="en-US" altLang="zh-CN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 </a:t>
            </a:r>
          </a:p>
          <a:p>
            <a:pPr>
              <a:lnSpc>
                <a:spcPct val="130000"/>
              </a:lnSpc>
            </a:pPr>
            <a:r>
              <a:rPr kumimoji="1" lang="en-US" altLang="zh-CN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監控留言事件</a:t>
            </a:r>
            <a:r>
              <a:rPr kumimoji="1" lang="zh-TW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、</a:t>
            </a:r>
            <a:r>
              <a:rPr kumimoji="1" lang="en-US" altLang="zh-CN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HTTP </a:t>
            </a:r>
            <a:r>
              <a:rPr kumimoji="1" lang="en-US" altLang="zh-CN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請求</a:t>
            </a:r>
            <a:r>
              <a:rPr kumimoji="1" lang="zh-TW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、取得</a:t>
            </a:r>
            <a:r>
              <a:rPr kumimoji="1" lang="en-US" altLang="zh-TW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Gemini</a:t>
            </a:r>
            <a:r>
              <a:rPr kumimoji="1" lang="zh-TW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回覆、解析回覆、在</a:t>
            </a:r>
            <a:r>
              <a:rPr kumimoji="1" lang="en-US" altLang="zh-TW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IG</a:t>
            </a:r>
            <a:r>
              <a:rPr kumimoji="1" lang="zh-TW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"/>
              </a:rPr>
              <a:t>上留言</a:t>
            </a:r>
            <a:endParaRPr kumimoji="1" lang="zh-CN" altLang="en-US" sz="2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工具和範例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10" name="群組 9"/>
          <p:cNvGrpSpPr/>
          <p:nvPr/>
        </p:nvGrpSpPr>
        <p:grpSpPr>
          <a:xfrm>
            <a:off x="215900" y="406400"/>
            <a:ext cx="586739" cy="508000"/>
            <a:chOff x="215900" y="406400"/>
            <a:chExt cx="586739" cy="508000"/>
          </a:xfrm>
        </p:grpSpPr>
        <p:sp>
          <p:nvSpPr>
            <p:cNvPr id="11" name="标题 1"/>
            <p:cNvSpPr txBox="1"/>
            <p:nvPr/>
          </p:nvSpPr>
          <p:spPr>
            <a:xfrm>
              <a:off x="292099" y="725805"/>
              <a:ext cx="510540" cy="188595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8575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215900" y="406400"/>
              <a:ext cx="508000" cy="50800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802639" y="1506330"/>
            <a:ext cx="2066926" cy="679763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IG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留言即時回覆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工具和範例</a:t>
            </a: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10" name="群組 9"/>
          <p:cNvGrpSpPr/>
          <p:nvPr/>
        </p:nvGrpSpPr>
        <p:grpSpPr>
          <a:xfrm>
            <a:off x="215900" y="406400"/>
            <a:ext cx="586739" cy="508000"/>
            <a:chOff x="215900" y="406400"/>
            <a:chExt cx="586739" cy="508000"/>
          </a:xfrm>
        </p:grpSpPr>
        <p:sp>
          <p:nvSpPr>
            <p:cNvPr id="11" name="标题 1"/>
            <p:cNvSpPr txBox="1"/>
            <p:nvPr/>
          </p:nvSpPr>
          <p:spPr>
            <a:xfrm>
              <a:off x="292099" y="725805"/>
              <a:ext cx="510540" cy="188595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8575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215900" y="406400"/>
              <a:ext cx="508000" cy="50800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Yu Gothic UI Semibold" panose="020B0700000000000000" pitchFamily="34" charset="-128"/>
                <a:ea typeface="Yu Gothic UI Semibold" panose="020B0700000000000000" pitchFamily="34" charset="-128"/>
              </a:endParaRPr>
            </a:p>
          </p:txBody>
        </p:sp>
      </p:grpSp>
      <p:sp>
        <p:nvSpPr>
          <p:cNvPr id="8" name="标题 1">
            <a:extLst>
              <a:ext uri="{FF2B5EF4-FFF2-40B4-BE49-F238E27FC236}">
                <a16:creationId xmlns:a16="http://schemas.microsoft.com/office/drawing/2014/main" id="{0714FB5A-5935-4A1A-B234-671DB53A311D}"/>
              </a:ext>
            </a:extLst>
          </p:cNvPr>
          <p:cNvSpPr txBox="1"/>
          <p:nvPr/>
        </p:nvSpPr>
        <p:spPr>
          <a:xfrm>
            <a:off x="3497565" y="811503"/>
            <a:ext cx="540000" cy="1620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DE3CC9C4-D554-4132-B581-B895ECFD09DC}"/>
              </a:ext>
            </a:extLst>
          </p:cNvPr>
          <p:cNvSpPr txBox="1"/>
          <p:nvPr/>
        </p:nvSpPr>
        <p:spPr>
          <a:xfrm>
            <a:off x="3497565" y="811503"/>
            <a:ext cx="540001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A1BA870B-D3FC-4999-A8FA-D8C4DD9886AC}"/>
              </a:ext>
            </a:extLst>
          </p:cNvPr>
          <p:cNvSpPr txBox="1"/>
          <p:nvPr/>
        </p:nvSpPr>
        <p:spPr>
          <a:xfrm>
            <a:off x="3551565" y="929614"/>
            <a:ext cx="431800" cy="28078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B"/>
              </a:rPr>
              <a:t>01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BA7BD09A-3641-4509-BE4F-8F32B6961719}"/>
              </a:ext>
            </a:extLst>
          </p:cNvPr>
          <p:cNvSpPr txBox="1"/>
          <p:nvPr/>
        </p:nvSpPr>
        <p:spPr>
          <a:xfrm>
            <a:off x="4482095" y="1360132"/>
            <a:ext cx="4320000" cy="3691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Instagram - Watch Events (Comments)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89F9C098-18A8-49DC-AFB6-122C2703856E}"/>
              </a:ext>
            </a:extLst>
          </p:cNvPr>
          <p:cNvSpPr txBox="1"/>
          <p:nvPr/>
        </p:nvSpPr>
        <p:spPr>
          <a:xfrm>
            <a:off x="4212095" y="725805"/>
            <a:ext cx="4320000" cy="664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TW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poppins-bold"/>
              </a:rPr>
              <a:t>觸發事件</a:t>
            </a:r>
            <a:endParaRPr kumimoji="1" lang="zh-CN" alt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29468C6-FCC0-4348-A626-86D7C09DAAD8}"/>
              </a:ext>
            </a:extLst>
          </p:cNvPr>
          <p:cNvSpPr txBox="1"/>
          <p:nvPr/>
        </p:nvSpPr>
        <p:spPr>
          <a:xfrm>
            <a:off x="3497565" y="1758157"/>
            <a:ext cx="540000" cy="370505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BE433F6B-1588-4A76-8F61-DC2D02117218}"/>
              </a:ext>
            </a:extLst>
          </p:cNvPr>
          <p:cNvSpPr txBox="1"/>
          <p:nvPr/>
        </p:nvSpPr>
        <p:spPr>
          <a:xfrm>
            <a:off x="3497565" y="1758158"/>
            <a:ext cx="540001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8AECC9BA-9F7B-4C31-AA1F-05E9A67B3943}"/>
              </a:ext>
            </a:extLst>
          </p:cNvPr>
          <p:cNvSpPr txBox="1"/>
          <p:nvPr/>
        </p:nvSpPr>
        <p:spPr>
          <a:xfrm>
            <a:off x="3551565" y="1876269"/>
            <a:ext cx="431800" cy="28078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B"/>
              </a:rPr>
              <a:t>02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A7D1F11D-E1B7-452D-B67F-58C8B34DFC05}"/>
              </a:ext>
            </a:extLst>
          </p:cNvPr>
          <p:cNvSpPr txBox="1"/>
          <p:nvPr/>
        </p:nvSpPr>
        <p:spPr>
          <a:xfrm>
            <a:off x="4482095" y="2342351"/>
            <a:ext cx="6650362" cy="23585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URL: </a:t>
            </a:r>
          </a:p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https://generativelanguage.googleapis.com/v1beta/models/gemini-1.5-flash-latest:generateContent?key= ${API_KEY}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endParaRPr lang="en-US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Method: Post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Body type: Raw</a:t>
            </a:r>
          </a:p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Content type: JSON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Request content (</a:t>
            </a:r>
            <a:r>
              <a:rPr lang="zh-TW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包含使用者留言</a:t>
            </a:r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)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B8B7B6DB-4B5D-4325-8BBC-6B6A29727A60}"/>
              </a:ext>
            </a:extLst>
          </p:cNvPr>
          <p:cNvSpPr txBox="1"/>
          <p:nvPr/>
        </p:nvSpPr>
        <p:spPr>
          <a:xfrm>
            <a:off x="4212095" y="1672460"/>
            <a:ext cx="4320000" cy="664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lang="en-US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HTTP </a:t>
            </a:r>
            <a:r>
              <a:rPr lang="zh-TW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請求</a:t>
            </a:r>
            <a:r>
              <a:rPr lang="en-US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 (Gemini API)</a:t>
            </a:r>
            <a:r>
              <a:rPr lang="zh-TW" altLang="zh-TW" sz="2000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1AADEF2-1796-4AF8-8765-475A6DD6A4E7}"/>
              </a:ext>
            </a:extLst>
          </p:cNvPr>
          <p:cNvSpPr txBox="1"/>
          <p:nvPr/>
        </p:nvSpPr>
        <p:spPr>
          <a:xfrm>
            <a:off x="3497563" y="5064323"/>
            <a:ext cx="540000" cy="143789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1C1359C2-3F4C-431B-99DB-0289EAA97AFB}"/>
              </a:ext>
            </a:extLst>
          </p:cNvPr>
          <p:cNvSpPr txBox="1"/>
          <p:nvPr/>
        </p:nvSpPr>
        <p:spPr>
          <a:xfrm>
            <a:off x="3497563" y="5064323"/>
            <a:ext cx="540001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4D247D68-0367-4635-B82D-F2D4C6770458}"/>
              </a:ext>
            </a:extLst>
          </p:cNvPr>
          <p:cNvSpPr txBox="1"/>
          <p:nvPr/>
        </p:nvSpPr>
        <p:spPr>
          <a:xfrm>
            <a:off x="3551563" y="5182434"/>
            <a:ext cx="431800" cy="28078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OPPOSans B"/>
              </a:rPr>
              <a:t>03</a:t>
            </a:r>
            <a:endParaRPr kumimoji="1" lang="zh-CN" altLang="en-US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1" name="标题 1">
            <a:extLst>
              <a:ext uri="{FF2B5EF4-FFF2-40B4-BE49-F238E27FC236}">
                <a16:creationId xmlns:a16="http://schemas.microsoft.com/office/drawing/2014/main" id="{7BC4C9BF-B1C6-4F33-9C69-E54537FF544D}"/>
              </a:ext>
            </a:extLst>
          </p:cNvPr>
          <p:cNvSpPr txBox="1"/>
          <p:nvPr/>
        </p:nvSpPr>
        <p:spPr>
          <a:xfrm>
            <a:off x="4482095" y="5666609"/>
            <a:ext cx="6142362" cy="3691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lang="zh-TW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觸發事件：</a:t>
            </a:r>
            <a:r>
              <a:rPr lang="en-US" altLang="zh-TW" sz="2000" dirty="0">
                <a:latin typeface="Yu Gothic Light" panose="020B0300000000000000" pitchFamily="34" charset="-128"/>
                <a:ea typeface="Yu Gothic Light" panose="020B0300000000000000" pitchFamily="34" charset="-128"/>
                <a:cs typeface="Times New Roman" panose="02020603050405020304" pitchFamily="18" charset="0"/>
              </a:rPr>
              <a:t>Instagram - Watch Events (Comments)</a:t>
            </a:r>
            <a:endParaRPr lang="zh-TW" altLang="zh-TW" sz="2000" dirty="0">
              <a:latin typeface="Yu Gothic Light" panose="020B0300000000000000" pitchFamily="34" charset="-128"/>
              <a:ea typeface="Yu Gothic Light" panose="020B0300000000000000" pitchFamily="34" charset="-128"/>
              <a:cs typeface="Times New Roman" panose="02020603050405020304" pitchFamily="18" charset="0"/>
            </a:endParaRPr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DF6CEC86-FB3F-4EC2-8DBD-EA433ACCB0CD}"/>
              </a:ext>
            </a:extLst>
          </p:cNvPr>
          <p:cNvSpPr txBox="1"/>
          <p:nvPr/>
        </p:nvSpPr>
        <p:spPr>
          <a:xfrm>
            <a:off x="4212095" y="5002036"/>
            <a:ext cx="4320000" cy="664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lang="zh-TW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解析回應：</a:t>
            </a:r>
            <a:r>
              <a:rPr lang="en-US" altLang="zh-TW" sz="2000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Parse response (Yes)</a:t>
            </a:r>
            <a:endParaRPr lang="zh-TW" altLang="zh-TW" sz="2000" dirty="0">
              <a:latin typeface="Yu Gothic UI Semibold" panose="020B0700000000000000" pitchFamily="34" charset="-128"/>
              <a:ea typeface="Yu Gothic UI Semibold" panose="020B0700000000000000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176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0000"/>
      </a:accent1>
      <a:accent2>
        <a:srgbClr val="F1800F"/>
      </a:accent2>
      <a:accent3>
        <a:srgbClr val="244078"/>
      </a:accent3>
      <a:accent4>
        <a:srgbClr val="051D42"/>
      </a:accent4>
      <a:accent5>
        <a:srgbClr val="535353"/>
      </a:accent5>
      <a:accent6>
        <a:srgbClr val="404040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678</Words>
  <Application>Microsoft Office PowerPoint</Application>
  <PresentationFormat>寬螢幕</PresentationFormat>
  <Paragraphs>137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9" baseType="lpstr">
      <vt:lpstr>Yu Gothic Light</vt:lpstr>
      <vt:lpstr>Segoe UI Light</vt:lpstr>
      <vt:lpstr>Segoe UI</vt:lpstr>
      <vt:lpstr>等线</vt:lpstr>
      <vt:lpstr>新細明體</vt:lpstr>
      <vt:lpstr>Times New Roman</vt:lpstr>
      <vt:lpstr>OPPOSans H</vt:lpstr>
      <vt:lpstr>Source Han Sans</vt:lpstr>
      <vt:lpstr>OPPOSans B</vt:lpstr>
      <vt:lpstr>Poppins</vt:lpstr>
      <vt:lpstr>Yu Gothic UI Semibold</vt:lpstr>
      <vt:lpstr>OPPOSans L</vt:lpstr>
      <vt:lpstr>poppins-bold</vt:lpstr>
      <vt:lpstr>Arial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14</cp:revision>
  <dcterms:modified xsi:type="dcterms:W3CDTF">2025-04-22T02:41:08Z</dcterms:modified>
</cp:coreProperties>
</file>